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66" r:id="rId3"/>
    <p:sldId id="292" r:id="rId4"/>
    <p:sldId id="293" r:id="rId5"/>
    <p:sldId id="268" r:id="rId6"/>
    <p:sldId id="270" r:id="rId7"/>
    <p:sldId id="277" r:id="rId8"/>
    <p:sldId id="278" r:id="rId9"/>
    <p:sldId id="279" r:id="rId10"/>
    <p:sldId id="280" r:id="rId11"/>
    <p:sldId id="287" r:id="rId12"/>
    <p:sldId id="281" r:id="rId13"/>
    <p:sldId id="284" r:id="rId14"/>
    <p:sldId id="290" r:id="rId15"/>
    <p:sldId id="282" r:id="rId16"/>
    <p:sldId id="291" r:id="rId17"/>
    <p:sldId id="295" r:id="rId18"/>
    <p:sldId id="296" r:id="rId19"/>
    <p:sldId id="297" r:id="rId20"/>
    <p:sldId id="298" r:id="rId21"/>
    <p:sldId id="299" r:id="rId22"/>
    <p:sldId id="300" r:id="rId23"/>
    <p:sldId id="301" r:id="rId24"/>
    <p:sldId id="302" r:id="rId25"/>
    <p:sldId id="275" r:id="rId2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7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F21BCA44-0D37-4239-B132-EBAEA0C8FA60}" type="datetimeFigureOut">
              <a:rPr lang="en-US" smtClean="0"/>
              <a:t>7/18/2013</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6F6074DE-DF50-4DC1-96CF-63F8859887F1}" type="slidenum">
              <a:rPr lang="en-US" smtClean="0"/>
              <a:t>‹#›</a:t>
            </a:fld>
            <a:endParaRPr lang="en-US"/>
          </a:p>
        </p:txBody>
      </p:sp>
    </p:spTree>
    <p:extLst>
      <p:ext uri="{BB962C8B-B14F-4D97-AF65-F5344CB8AC3E}">
        <p14:creationId xmlns:p14="http://schemas.microsoft.com/office/powerpoint/2010/main" val="2673887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CD3D4D4F-D512-4F5E-9AE2-F5666872CB59}" type="datetimeFigureOut">
              <a:rPr lang="en-US" smtClean="0"/>
              <a:t>7/18/2013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1B603594-9992-4EF9-BDA9-3D15BB6C9348}" type="slidenum">
              <a:rPr lang="en-US" smtClean="0"/>
              <a:t>‹#›</a:t>
            </a:fld>
            <a:endParaRPr lang="en-US"/>
          </a:p>
        </p:txBody>
      </p:sp>
    </p:spTree>
    <p:extLst>
      <p:ext uri="{BB962C8B-B14F-4D97-AF65-F5344CB8AC3E}">
        <p14:creationId xmlns:p14="http://schemas.microsoft.com/office/powerpoint/2010/main" val="4097392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5964FC6-3C54-479A-A9B7-927ED2EE853F}" type="slidenum">
              <a:rPr lang="en-US"/>
              <a:pPr/>
              <a:t>18</a:t>
            </a:fld>
            <a:endParaRPr lang="en-US"/>
          </a:p>
        </p:txBody>
      </p:sp>
      <p:sp>
        <p:nvSpPr>
          <p:cNvPr id="36866" name="Slide Image Placeholder 1"/>
          <p:cNvSpPr>
            <a:spLocks noGrp="1" noRot="1" noChangeAspect="1" noTextEdit="1"/>
          </p:cNvSpPr>
          <p:nvPr>
            <p:ph type="sldImg"/>
          </p:nvPr>
        </p:nvSpPr>
        <p:spPr>
          <a:xfrm>
            <a:off x="1187450" y="698500"/>
            <a:ext cx="4654550" cy="3490913"/>
          </a:xfrm>
          <a:ln/>
        </p:spPr>
      </p:sp>
      <p:sp>
        <p:nvSpPr>
          <p:cNvPr id="36867" name="Notes Placeholder 2"/>
          <p:cNvSpPr>
            <a:spLocks noGrp="1"/>
          </p:cNvSpPr>
          <p:nvPr>
            <p:ph type="body" idx="1"/>
          </p:nvPr>
        </p:nvSpPr>
        <p:spPr/>
        <p:txBody>
          <a:bodyPr lIns="93299" tIns="46650" rIns="93299" bIns="46650"/>
          <a:lstStyle/>
          <a:p>
            <a:endParaRPr lang="en-US"/>
          </a:p>
        </p:txBody>
      </p:sp>
      <p:sp>
        <p:nvSpPr>
          <p:cNvPr id="36868"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7B87D833-6C84-43B3-9597-1868E06A1EF2}" type="slidenum">
              <a:rPr lang="en-US" sz="1200">
                <a:latin typeface="Comic Sans MS" pitchFamily="66" charset="0"/>
              </a:rPr>
              <a:pPr algn="r" defTabSz="933845"/>
              <a:t>18</a:t>
            </a:fld>
            <a:endParaRPr lang="en-US" sz="1200" dirty="0">
              <a:latin typeface="Comic Sans MS" pitchFamily="6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BDDEDE-EA88-4A57-90C5-9C02F0C49C92}" type="slidenum">
              <a:rPr lang="en-US"/>
              <a:pPr/>
              <a:t>19</a:t>
            </a:fld>
            <a:endParaRPr lang="en-US"/>
          </a:p>
        </p:txBody>
      </p:sp>
      <p:sp>
        <p:nvSpPr>
          <p:cNvPr id="38914" name="Slide Image Placeholder 1"/>
          <p:cNvSpPr>
            <a:spLocks noGrp="1" noRot="1" noChangeAspect="1" noTextEdit="1"/>
          </p:cNvSpPr>
          <p:nvPr>
            <p:ph type="sldImg"/>
          </p:nvPr>
        </p:nvSpPr>
        <p:spPr>
          <a:xfrm>
            <a:off x="1187450" y="698500"/>
            <a:ext cx="4654550" cy="3490913"/>
          </a:xfrm>
          <a:ln/>
        </p:spPr>
      </p:sp>
      <p:sp>
        <p:nvSpPr>
          <p:cNvPr id="38915" name="Notes Placeholder 2"/>
          <p:cNvSpPr>
            <a:spLocks noGrp="1"/>
          </p:cNvSpPr>
          <p:nvPr>
            <p:ph type="body" idx="1"/>
          </p:nvPr>
        </p:nvSpPr>
        <p:spPr/>
        <p:txBody>
          <a:bodyPr lIns="93299" tIns="46650" rIns="93299" bIns="46650"/>
          <a:lstStyle/>
          <a:p>
            <a:endParaRPr lang="en-US"/>
          </a:p>
        </p:txBody>
      </p:sp>
      <p:sp>
        <p:nvSpPr>
          <p:cNvPr id="38916"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2CD9E516-44B6-4951-AB14-212524D0C7D3}" type="slidenum">
              <a:rPr lang="en-US" sz="1200">
                <a:latin typeface="Comic Sans MS" pitchFamily="66" charset="0"/>
              </a:rPr>
              <a:pPr algn="r" defTabSz="933845"/>
              <a:t>19</a:t>
            </a:fld>
            <a:endParaRPr lang="en-US" sz="1200" dirty="0">
              <a:latin typeface="Comic Sans MS" pitchFamily="6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22B9973-31D1-497F-BFC9-BAAFA0EA614C}" type="slidenum">
              <a:rPr lang="en-US"/>
              <a:pPr/>
              <a:t>20</a:t>
            </a:fld>
            <a:endParaRPr lang="en-US"/>
          </a:p>
        </p:txBody>
      </p:sp>
      <p:sp>
        <p:nvSpPr>
          <p:cNvPr id="40962" name="Slide Image Placeholder 1"/>
          <p:cNvSpPr>
            <a:spLocks noGrp="1" noRot="1" noChangeAspect="1" noTextEdit="1"/>
          </p:cNvSpPr>
          <p:nvPr>
            <p:ph type="sldImg"/>
          </p:nvPr>
        </p:nvSpPr>
        <p:spPr>
          <a:xfrm>
            <a:off x="1187450" y="698500"/>
            <a:ext cx="4654550" cy="3490913"/>
          </a:xfrm>
          <a:ln/>
        </p:spPr>
      </p:sp>
      <p:sp>
        <p:nvSpPr>
          <p:cNvPr id="40963" name="Notes Placeholder 2"/>
          <p:cNvSpPr>
            <a:spLocks noGrp="1"/>
          </p:cNvSpPr>
          <p:nvPr>
            <p:ph type="body" idx="1"/>
          </p:nvPr>
        </p:nvSpPr>
        <p:spPr/>
        <p:txBody>
          <a:bodyPr lIns="93299" tIns="46650" rIns="93299" bIns="46650"/>
          <a:lstStyle/>
          <a:p>
            <a:endParaRPr lang="en-US"/>
          </a:p>
        </p:txBody>
      </p:sp>
      <p:sp>
        <p:nvSpPr>
          <p:cNvPr id="40964"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B335FE9F-878E-4416-8F4E-97902DB3127B}" type="slidenum">
              <a:rPr lang="en-US" sz="1200">
                <a:latin typeface="Comic Sans MS" pitchFamily="66" charset="0"/>
              </a:rPr>
              <a:pPr algn="r" defTabSz="933845"/>
              <a:t>20</a:t>
            </a:fld>
            <a:endParaRPr lang="en-US" sz="1200" dirty="0">
              <a:latin typeface="Comic Sans MS" pitchFamily="6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5C98ED9-25B5-45A2-A672-FE366B9C7405}" type="slidenum">
              <a:rPr lang="en-US"/>
              <a:pPr/>
              <a:t>21</a:t>
            </a:fld>
            <a:endParaRPr lang="en-US"/>
          </a:p>
        </p:txBody>
      </p:sp>
      <p:sp>
        <p:nvSpPr>
          <p:cNvPr id="43010" name="Slide Image Placeholder 1"/>
          <p:cNvSpPr>
            <a:spLocks noGrp="1" noRot="1" noChangeAspect="1" noTextEdit="1"/>
          </p:cNvSpPr>
          <p:nvPr>
            <p:ph type="sldImg"/>
          </p:nvPr>
        </p:nvSpPr>
        <p:spPr>
          <a:xfrm>
            <a:off x="1187450" y="698500"/>
            <a:ext cx="4654550" cy="3490913"/>
          </a:xfrm>
          <a:ln/>
        </p:spPr>
      </p:sp>
      <p:sp>
        <p:nvSpPr>
          <p:cNvPr id="43011" name="Notes Placeholder 2"/>
          <p:cNvSpPr>
            <a:spLocks noGrp="1"/>
          </p:cNvSpPr>
          <p:nvPr>
            <p:ph type="body" idx="1"/>
          </p:nvPr>
        </p:nvSpPr>
        <p:spPr/>
        <p:txBody>
          <a:bodyPr lIns="93299" tIns="46650" rIns="93299" bIns="46650"/>
          <a:lstStyle/>
          <a:p>
            <a:endParaRPr lang="en-US" dirty="0"/>
          </a:p>
        </p:txBody>
      </p:sp>
      <p:sp>
        <p:nvSpPr>
          <p:cNvPr id="43012"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6CCEA337-5B47-4EEA-AADF-D2D02A7A2D9F}" type="slidenum">
              <a:rPr lang="en-US" sz="1200">
                <a:latin typeface="Comic Sans MS" pitchFamily="66" charset="0"/>
              </a:rPr>
              <a:pPr algn="r" defTabSz="933845"/>
              <a:t>21</a:t>
            </a:fld>
            <a:endParaRPr lang="en-US" sz="1200" dirty="0">
              <a:latin typeface="Comic Sans MS" pitchFamily="66"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B8CE756-3B14-40CC-A11B-AD275A1222A2}" type="slidenum">
              <a:rPr lang="en-US"/>
              <a:pPr/>
              <a:t>22</a:t>
            </a:fld>
            <a:endParaRPr lang="en-US"/>
          </a:p>
        </p:txBody>
      </p:sp>
      <p:sp>
        <p:nvSpPr>
          <p:cNvPr id="45058" name="Slide Image Placeholder 1"/>
          <p:cNvSpPr>
            <a:spLocks noGrp="1" noRot="1" noChangeAspect="1" noTextEdit="1"/>
          </p:cNvSpPr>
          <p:nvPr>
            <p:ph type="sldImg"/>
          </p:nvPr>
        </p:nvSpPr>
        <p:spPr>
          <a:xfrm>
            <a:off x="1187450" y="698500"/>
            <a:ext cx="4654550" cy="3490913"/>
          </a:xfrm>
          <a:ln/>
        </p:spPr>
      </p:sp>
      <p:sp>
        <p:nvSpPr>
          <p:cNvPr id="45059" name="Notes Placeholder 2"/>
          <p:cNvSpPr>
            <a:spLocks noGrp="1"/>
          </p:cNvSpPr>
          <p:nvPr>
            <p:ph type="body" idx="1"/>
          </p:nvPr>
        </p:nvSpPr>
        <p:spPr/>
        <p:txBody>
          <a:bodyPr lIns="93299" tIns="46650" rIns="93299" bIns="46650"/>
          <a:lstStyle/>
          <a:p>
            <a:endParaRPr lang="en-US"/>
          </a:p>
        </p:txBody>
      </p:sp>
      <p:sp>
        <p:nvSpPr>
          <p:cNvPr id="45060"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E0833627-39CB-46E0-A1DC-09757A05DC7C}" type="slidenum">
              <a:rPr lang="en-US" sz="1200">
                <a:latin typeface="Comic Sans MS" pitchFamily="66" charset="0"/>
              </a:rPr>
              <a:pPr algn="r" defTabSz="933845"/>
              <a:t>22</a:t>
            </a:fld>
            <a:endParaRPr lang="en-US" sz="1200" dirty="0">
              <a:latin typeface="Comic Sans MS" pitchFamily="66"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7264BC9-9E9E-4509-AB9C-7849AE8ABFE3}" type="slidenum">
              <a:rPr lang="en-US"/>
              <a:pPr/>
              <a:t>23</a:t>
            </a:fld>
            <a:endParaRPr lang="en-US"/>
          </a:p>
        </p:txBody>
      </p:sp>
      <p:sp>
        <p:nvSpPr>
          <p:cNvPr id="47106" name="Slide Image Placeholder 1"/>
          <p:cNvSpPr>
            <a:spLocks noGrp="1" noRot="1" noChangeAspect="1" noTextEdit="1"/>
          </p:cNvSpPr>
          <p:nvPr>
            <p:ph type="sldImg"/>
          </p:nvPr>
        </p:nvSpPr>
        <p:spPr>
          <a:xfrm>
            <a:off x="1187450" y="698500"/>
            <a:ext cx="4654550" cy="3490913"/>
          </a:xfrm>
          <a:ln/>
        </p:spPr>
      </p:sp>
      <p:sp>
        <p:nvSpPr>
          <p:cNvPr id="47107" name="Notes Placeholder 2"/>
          <p:cNvSpPr>
            <a:spLocks noGrp="1"/>
          </p:cNvSpPr>
          <p:nvPr>
            <p:ph type="body" idx="1"/>
          </p:nvPr>
        </p:nvSpPr>
        <p:spPr/>
        <p:txBody>
          <a:bodyPr lIns="93299" tIns="46650" rIns="93299" bIns="46650"/>
          <a:lstStyle/>
          <a:p>
            <a:endParaRPr lang="en-US"/>
          </a:p>
        </p:txBody>
      </p:sp>
      <p:sp>
        <p:nvSpPr>
          <p:cNvPr id="47108"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F2265C3E-6F19-4D5E-B0DC-6A72BA9881B4}" type="slidenum">
              <a:rPr lang="en-US" sz="1200">
                <a:latin typeface="Comic Sans MS" pitchFamily="66" charset="0"/>
              </a:rPr>
              <a:pPr algn="r" defTabSz="933845"/>
              <a:t>23</a:t>
            </a:fld>
            <a:endParaRPr lang="en-US" sz="1200" dirty="0">
              <a:latin typeface="Comic Sans MS" pitchFamily="66"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CB8A39-9996-49E4-BE65-0797E02A8F37}" type="slidenum">
              <a:rPr lang="en-US"/>
              <a:pPr/>
              <a:t>24</a:t>
            </a:fld>
            <a:endParaRPr lang="en-US"/>
          </a:p>
        </p:txBody>
      </p:sp>
      <p:sp>
        <p:nvSpPr>
          <p:cNvPr id="49154" name="Slide Image Placeholder 1"/>
          <p:cNvSpPr>
            <a:spLocks noGrp="1" noRot="1" noChangeAspect="1" noTextEdit="1"/>
          </p:cNvSpPr>
          <p:nvPr>
            <p:ph type="sldImg"/>
          </p:nvPr>
        </p:nvSpPr>
        <p:spPr>
          <a:xfrm>
            <a:off x="1187450" y="698500"/>
            <a:ext cx="4654550" cy="3490913"/>
          </a:xfrm>
          <a:ln/>
        </p:spPr>
      </p:sp>
      <p:sp>
        <p:nvSpPr>
          <p:cNvPr id="49155" name="Notes Placeholder 2"/>
          <p:cNvSpPr>
            <a:spLocks noGrp="1"/>
          </p:cNvSpPr>
          <p:nvPr>
            <p:ph type="body" idx="1"/>
          </p:nvPr>
        </p:nvSpPr>
        <p:spPr/>
        <p:txBody>
          <a:bodyPr lIns="93299" tIns="46650" rIns="93299" bIns="46650"/>
          <a:lstStyle/>
          <a:p>
            <a:endParaRPr lang="en-US"/>
          </a:p>
        </p:txBody>
      </p:sp>
      <p:sp>
        <p:nvSpPr>
          <p:cNvPr id="49156" name="Slide Number Placeholder 3"/>
          <p:cNvSpPr txBox="1">
            <a:spLocks noGrp="1"/>
          </p:cNvSpPr>
          <p:nvPr/>
        </p:nvSpPr>
        <p:spPr bwMode="auto">
          <a:xfrm>
            <a:off x="3977742" y="8841338"/>
            <a:ext cx="3043768" cy="466171"/>
          </a:xfrm>
          <a:prstGeom prst="rect">
            <a:avLst/>
          </a:prstGeom>
          <a:noFill/>
          <a:ln w="9525">
            <a:noFill/>
            <a:miter lim="800000"/>
            <a:headEnd/>
            <a:tailEnd/>
          </a:ln>
        </p:spPr>
        <p:txBody>
          <a:bodyPr lIns="93299" tIns="46650" rIns="93299" bIns="46650" anchor="b"/>
          <a:lstStyle/>
          <a:p>
            <a:pPr algn="r" defTabSz="933845"/>
            <a:fld id="{862103F6-9851-4B13-9E98-E3DE20336057}" type="slidenum">
              <a:rPr lang="en-US" sz="1200">
                <a:latin typeface="Comic Sans MS" pitchFamily="66" charset="0"/>
              </a:rPr>
              <a:pPr algn="r" defTabSz="933845"/>
              <a:t>24</a:t>
            </a:fld>
            <a:endParaRPr lang="en-US" sz="1200" dirty="0">
              <a:latin typeface="Comic Sans MS" pitchFamily="66"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22386-0041-4FD1-AE22-D0380470546E}"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389008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22386-0041-4FD1-AE22-D0380470546E}"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291449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22386-0041-4FD1-AE22-D0380470546E}"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415732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22386-0041-4FD1-AE22-D0380470546E}"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183531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22386-0041-4FD1-AE22-D0380470546E}"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340464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22386-0041-4FD1-AE22-D0380470546E}"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369451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22386-0041-4FD1-AE22-D0380470546E}" type="datetimeFigureOut">
              <a:rPr lang="en-US" smtClean="0"/>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178477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22386-0041-4FD1-AE22-D0380470546E}" type="datetimeFigureOut">
              <a:rPr lang="en-US" smtClean="0"/>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149722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22386-0041-4FD1-AE22-D0380470546E}" type="datetimeFigureOut">
              <a:rPr lang="en-US" smtClean="0"/>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13413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22386-0041-4FD1-AE22-D0380470546E}"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1084208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22386-0041-4FD1-AE22-D0380470546E}"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841E83-097E-4A1C-994F-09EEBE64D85E}" type="slidenum">
              <a:rPr lang="en-US" smtClean="0"/>
              <a:t>‹#›</a:t>
            </a:fld>
            <a:endParaRPr lang="en-US"/>
          </a:p>
        </p:txBody>
      </p:sp>
    </p:spTree>
    <p:extLst>
      <p:ext uri="{BB962C8B-B14F-4D97-AF65-F5344CB8AC3E}">
        <p14:creationId xmlns:p14="http://schemas.microsoft.com/office/powerpoint/2010/main" val="207515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22386-0041-4FD1-AE22-D0380470546E}" type="datetimeFigureOut">
              <a:rPr lang="en-US" smtClean="0"/>
              <a:t>7/18/2013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841E83-097E-4A1C-994F-09EEBE64D85E}" type="slidenum">
              <a:rPr lang="en-US" smtClean="0"/>
              <a:t>‹#›</a:t>
            </a:fld>
            <a:endParaRPr lang="en-US"/>
          </a:p>
        </p:txBody>
      </p:sp>
    </p:spTree>
    <p:extLst>
      <p:ext uri="{BB962C8B-B14F-4D97-AF65-F5344CB8AC3E}">
        <p14:creationId xmlns:p14="http://schemas.microsoft.com/office/powerpoint/2010/main" val="117841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des.wa.gov/" TargetMode="External"/><Relationship Id="rId2" Type="http://schemas.openxmlformats.org/officeDocument/2006/relationships/hyperlink" Target="http://www.aboutwsca.org/content.cfm/id/wsca_current_contracts"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2.jpeg"/><Relationship Id="rId4" Type="http://schemas.openxmlformats.org/officeDocument/2006/relationships/hyperlink" Target="https://fortress.wa.gov/ga/apps/ContractSearch/ContractSummary.aspx?c=0021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wncoopdt@gmail.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hyperlink" Target="mailto:thay@wsca-naspo.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mailto:wmfc0914eligibility@gmail.com" TargetMode="External"/><Relationship Id="rId4" Type="http://schemas.openxmlformats.org/officeDocument/2006/relationships/hyperlink" Target="mailto:pstembler@wsca-naspo.co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thay@wsca-naspo.org" TargetMode="External"/><Relationship Id="rId2" Type="http://schemas.openxmlformats.org/officeDocument/2006/relationships/hyperlink" Target="mailto:robert.paulson@des.wa.gov"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Autofit/>
          </a:bodyPr>
          <a:lstStyle/>
          <a:p>
            <a:r>
              <a:rPr lang="en-US" sz="5400" dirty="0" smtClean="0">
                <a:cs typeface="Arial" pitchFamily="34" charset="0"/>
              </a:rPr>
              <a:t>Electronic Monitoring</a:t>
            </a:r>
            <a:br>
              <a:rPr lang="en-US" sz="5400" dirty="0" smtClean="0">
                <a:cs typeface="Arial" pitchFamily="34" charset="0"/>
              </a:rPr>
            </a:br>
            <a:r>
              <a:rPr lang="en-US" sz="5400" dirty="0" smtClean="0">
                <a:cs typeface="Arial" pitchFamily="34" charset="0"/>
              </a:rPr>
              <a:t>of Offenders</a:t>
            </a:r>
            <a:endParaRPr lang="en-US" sz="5400" dirty="0">
              <a:cs typeface="Arial" pitchFamily="34" charset="0"/>
            </a:endParaRPr>
          </a:p>
        </p:txBody>
      </p:sp>
      <p:sp>
        <p:nvSpPr>
          <p:cNvPr id="3" name="Subtitle 2"/>
          <p:cNvSpPr>
            <a:spLocks noGrp="1"/>
          </p:cNvSpPr>
          <p:nvPr>
            <p:ph type="subTitle" idx="1"/>
          </p:nvPr>
        </p:nvSpPr>
        <p:spPr>
          <a:xfrm>
            <a:off x="1371600" y="4191000"/>
            <a:ext cx="6400800" cy="1752600"/>
          </a:xfrm>
        </p:spPr>
        <p:txBody>
          <a:bodyPr>
            <a:normAutofit lnSpcReduction="10000"/>
          </a:bodyPr>
          <a:lstStyle/>
          <a:p>
            <a:pPr>
              <a:spcAft>
                <a:spcPts val="600"/>
              </a:spcAft>
            </a:pPr>
            <a:r>
              <a:rPr lang="en-US" sz="2400" dirty="0" smtClean="0">
                <a:cs typeface="Arial" pitchFamily="34" charset="0"/>
              </a:rPr>
              <a:t>Webinar July 18, 2013</a:t>
            </a:r>
          </a:p>
          <a:p>
            <a:r>
              <a:rPr lang="en-US" sz="2400" dirty="0" smtClean="0">
                <a:cs typeface="Arial" pitchFamily="34" charset="0"/>
              </a:rPr>
              <a:t>Robert Paulson, Jr., C.P.M.</a:t>
            </a:r>
          </a:p>
          <a:p>
            <a:r>
              <a:rPr lang="en-US" sz="2400" dirty="0" smtClean="0">
                <a:cs typeface="Arial" pitchFamily="34" charset="0"/>
              </a:rPr>
              <a:t>Contract Administrator</a:t>
            </a:r>
          </a:p>
          <a:p>
            <a:r>
              <a:rPr lang="en-US" sz="2400" dirty="0" smtClean="0">
                <a:cs typeface="Arial" pitchFamily="34" charset="0"/>
              </a:rPr>
              <a:t>Lead State - Washington</a:t>
            </a:r>
          </a:p>
          <a:p>
            <a:endParaRPr lang="en-US" dirty="0"/>
          </a:p>
        </p:txBody>
      </p:sp>
      <p:pic>
        <p:nvPicPr>
          <p:cNvPr id="1026" name="Picture 1" descr="Description: 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1268" y="5867400"/>
            <a:ext cx="805614" cy="795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81519"/>
            <a:ext cx="2590800" cy="1427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068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lstStyle/>
          <a:p>
            <a:r>
              <a:rPr lang="en-US" b="1" dirty="0" smtClean="0"/>
              <a:t>Monitoring Service – </a:t>
            </a:r>
            <a:r>
              <a:rPr lang="en-US" dirty="0" smtClean="0"/>
              <a:t> </a:t>
            </a:r>
          </a:p>
          <a:p>
            <a:pPr lvl="1">
              <a:buFont typeface="Courier New" pitchFamily="49" charset="0"/>
              <a:buChar char="o"/>
            </a:pPr>
            <a:r>
              <a:rPr lang="en-US" sz="2200" b="1" dirty="0" smtClean="0"/>
              <a:t>GPS </a:t>
            </a:r>
            <a:r>
              <a:rPr lang="en-US" sz="2200" b="1" dirty="0"/>
              <a:t>satellite </a:t>
            </a:r>
            <a:r>
              <a:rPr lang="en-US" sz="2200" b="1" dirty="0" smtClean="0"/>
              <a:t>tracking –</a:t>
            </a:r>
            <a:r>
              <a:rPr lang="en-US" sz="2200" dirty="0" smtClean="0"/>
              <a:t> A multi-piece </a:t>
            </a:r>
            <a:r>
              <a:rPr lang="en-US" sz="2200" dirty="0"/>
              <a:t>systems </a:t>
            </a:r>
            <a:r>
              <a:rPr lang="en-US" sz="2200" dirty="0" smtClean="0"/>
              <a:t>using </a:t>
            </a:r>
            <a:r>
              <a:rPr lang="en-US" sz="2200" dirty="0"/>
              <a:t>a body-attached unit coupled by radio frequency to a body-worn </a:t>
            </a:r>
            <a:r>
              <a:rPr lang="en-US" sz="2200" dirty="0" smtClean="0"/>
              <a:t>device </a:t>
            </a:r>
            <a:r>
              <a:rPr lang="en-US" sz="2200" dirty="0"/>
              <a:t>that provides location tracking and cellular data and voice communication to the vendor’s monitoring center.   On a scheduled (active, hybrid or passive) basis tracking data is communicated to the vendor’s monitoring center who then communicates violations and equipment status alerts via email, text message, or manual voice message to the offender and/or the agency’s designated officer or program manager pursuant to established protocols</a:t>
            </a:r>
            <a:r>
              <a:rPr lang="en-US" sz="2200" dirty="0" smtClean="0"/>
              <a:t>.</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10</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763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800600"/>
          </a:xfrm>
        </p:spPr>
        <p:txBody>
          <a:bodyPr>
            <a:normAutofit fontScale="92500" lnSpcReduction="20000"/>
          </a:bodyPr>
          <a:lstStyle/>
          <a:p>
            <a:r>
              <a:rPr lang="en-US" b="1" dirty="0" smtClean="0"/>
              <a:t>Intent to Participate: </a:t>
            </a:r>
          </a:p>
          <a:p>
            <a:pPr lvl="1">
              <a:buFont typeface="Courier New" pitchFamily="49" charset="0"/>
              <a:buChar char="o"/>
            </a:pPr>
            <a:r>
              <a:rPr lang="en-US" sz="2400" dirty="0" smtClean="0"/>
              <a:t>19 states submitted “Intent to Participate” forms with  estimated aggregated annual spend of $16 million.</a:t>
            </a:r>
          </a:p>
          <a:p>
            <a:r>
              <a:rPr lang="en-US" b="1" dirty="0" smtClean="0"/>
              <a:t>RFP </a:t>
            </a:r>
            <a:r>
              <a:rPr lang="en-US" b="1" dirty="0"/>
              <a:t>evaluation factors for each category:</a:t>
            </a:r>
            <a:r>
              <a:rPr lang="en-US" dirty="0"/>
              <a:t> </a:t>
            </a:r>
          </a:p>
          <a:p>
            <a:pPr lvl="1">
              <a:buFont typeface="Courier New" pitchFamily="49" charset="0"/>
              <a:buChar char="o"/>
            </a:pPr>
            <a:r>
              <a:rPr lang="en-US" sz="2400" dirty="0"/>
              <a:t>Customer references – 150 points, </a:t>
            </a:r>
            <a:r>
              <a:rPr lang="en-US" sz="2400" dirty="0" smtClean="0"/>
              <a:t>self-scored.</a:t>
            </a:r>
            <a:endParaRPr lang="en-US" sz="2400" dirty="0"/>
          </a:p>
          <a:p>
            <a:pPr lvl="1">
              <a:buFont typeface="Courier New" pitchFamily="49" charset="0"/>
              <a:buChar char="o"/>
            </a:pPr>
            <a:r>
              <a:rPr lang="en-US" sz="2400" dirty="0"/>
              <a:t>Specifications – 500 points, evaluated and scored by sourcing </a:t>
            </a:r>
            <a:r>
              <a:rPr lang="en-US" sz="2400" dirty="0" smtClean="0"/>
              <a:t>team.</a:t>
            </a:r>
            <a:endParaRPr lang="en-US" sz="2400" dirty="0"/>
          </a:p>
          <a:p>
            <a:pPr lvl="1">
              <a:buFont typeface="Courier New" pitchFamily="49" charset="0"/>
              <a:buChar char="o"/>
            </a:pPr>
            <a:r>
              <a:rPr lang="en-US" sz="2400" dirty="0"/>
              <a:t>Price – 350 points, evaluated and scored by procurement </a:t>
            </a:r>
            <a:r>
              <a:rPr lang="en-US" sz="2400" dirty="0" smtClean="0"/>
              <a:t>coordinator.</a:t>
            </a:r>
            <a:endParaRPr lang="en-US" sz="2400" dirty="0"/>
          </a:p>
          <a:p>
            <a:pPr marL="342900" lvl="1" indent="-342900">
              <a:buFont typeface="Arial" pitchFamily="34" charset="0"/>
              <a:buChar char="•"/>
            </a:pPr>
            <a:r>
              <a:rPr lang="en-US" sz="3200" b="1" dirty="0"/>
              <a:t>Pricing Strategy: </a:t>
            </a:r>
          </a:p>
          <a:p>
            <a:pPr lvl="1">
              <a:buFont typeface="Courier New" pitchFamily="49" charset="0"/>
              <a:buChar char="o"/>
            </a:pPr>
            <a:r>
              <a:rPr lang="en-US" sz="2400" dirty="0"/>
              <a:t>A tiered pricing strategy allowed all customers to achieve a significant level of savings for their own </a:t>
            </a:r>
            <a:r>
              <a:rPr lang="en-US" sz="2400" dirty="0" smtClean="0"/>
              <a:t>volumes </a:t>
            </a:r>
            <a:r>
              <a:rPr lang="en-US" sz="2400" dirty="0"/>
              <a:t>within the context of a multi-state WSCA-NASPO </a:t>
            </a:r>
            <a:r>
              <a:rPr lang="en-US" sz="2400" dirty="0" smtClean="0"/>
              <a:t>contract.</a:t>
            </a:r>
            <a:endParaRPr lang="en-US" sz="24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11</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596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1"/>
            <a:ext cx="8229600" cy="4800599"/>
          </a:xfrm>
        </p:spPr>
        <p:txBody>
          <a:bodyPr>
            <a:normAutofit/>
          </a:bodyPr>
          <a:lstStyle/>
          <a:p>
            <a:r>
              <a:rPr lang="en-US" b="1" dirty="0" smtClean="0"/>
              <a:t>Procurement Process: </a:t>
            </a:r>
          </a:p>
          <a:p>
            <a:pPr lvl="1">
              <a:buFont typeface="Courier New" pitchFamily="49" charset="0"/>
              <a:buChar char="o"/>
            </a:pPr>
            <a:r>
              <a:rPr lang="en-US" sz="2400" dirty="0" smtClean="0"/>
              <a:t>September 7, 2012, </a:t>
            </a:r>
            <a:r>
              <a:rPr lang="en-US" sz="2400" dirty="0"/>
              <a:t>RFP posted </a:t>
            </a:r>
            <a:r>
              <a:rPr lang="en-US" sz="2400" dirty="0" smtClean="0"/>
              <a:t>to Washington’s bid website and 68 registered vendors were notified.</a:t>
            </a:r>
          </a:p>
          <a:p>
            <a:pPr lvl="1">
              <a:buFont typeface="Courier New" pitchFamily="49" charset="0"/>
              <a:buChar char="o"/>
            </a:pPr>
            <a:r>
              <a:rPr lang="en-US" sz="2400" dirty="0" smtClean="0"/>
              <a:t>Pre-proposal vendor conference held September 25, 2012.  8 vendors and 2 sourcing team members attended.</a:t>
            </a:r>
          </a:p>
          <a:p>
            <a:pPr lvl="1">
              <a:buFont typeface="Courier New" pitchFamily="49" charset="0"/>
              <a:buChar char="o"/>
            </a:pPr>
            <a:r>
              <a:rPr lang="en-US" sz="2400" dirty="0" smtClean="0"/>
              <a:t>7 </a:t>
            </a:r>
            <a:r>
              <a:rPr lang="en-US" sz="2400" dirty="0"/>
              <a:t>proposals were received January </a:t>
            </a:r>
            <a:r>
              <a:rPr lang="en-US" sz="2400" dirty="0" smtClean="0"/>
              <a:t>11, </a:t>
            </a:r>
            <a:r>
              <a:rPr lang="en-US" sz="2400" dirty="0"/>
              <a:t>2013, </a:t>
            </a:r>
            <a:r>
              <a:rPr lang="en-US" sz="2400" dirty="0" smtClean="0"/>
              <a:t>with each offering </a:t>
            </a:r>
            <a:r>
              <a:rPr lang="en-US" sz="2400" dirty="0"/>
              <a:t>from 1 to 5 monitoring services.  </a:t>
            </a:r>
            <a:endParaRPr lang="en-US" sz="2400" dirty="0" smtClean="0"/>
          </a:p>
          <a:p>
            <a:pPr lvl="1">
              <a:buFont typeface="Courier New" pitchFamily="49" charset="0"/>
              <a:buChar char="o"/>
            </a:pPr>
            <a:r>
              <a:rPr lang="en-US" sz="2400" dirty="0" smtClean="0"/>
              <a:t>Proposals were evaluated and awards were recommended for </a:t>
            </a:r>
            <a:r>
              <a:rPr lang="en-US" sz="2400" dirty="0"/>
              <a:t>5 vendors </a:t>
            </a:r>
            <a:r>
              <a:rPr lang="en-US" sz="2400" dirty="0" smtClean="0"/>
              <a:t>each awarded from </a:t>
            </a:r>
            <a:r>
              <a:rPr lang="en-US" sz="2400" dirty="0"/>
              <a:t>1 to 5 monitoring categories, one vendor received no </a:t>
            </a:r>
            <a:r>
              <a:rPr lang="en-US" sz="2400" dirty="0" smtClean="0"/>
              <a:t>award, </a:t>
            </a:r>
            <a:r>
              <a:rPr lang="en-US" sz="2400" dirty="0"/>
              <a:t>and one vendor was rejected for not meeting required specifications</a:t>
            </a:r>
            <a:r>
              <a:rPr lang="en-US" sz="2400" dirty="0" smtClean="0"/>
              <a:t>.</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12</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0189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normAutofit lnSpcReduction="10000"/>
          </a:bodyPr>
          <a:lstStyle/>
          <a:p>
            <a:r>
              <a:rPr lang="en-US" sz="3500" b="1" dirty="0" smtClean="0"/>
              <a:t>Procurement Process: </a:t>
            </a:r>
            <a:r>
              <a:rPr lang="en-US" sz="2200" dirty="0" smtClean="0"/>
              <a:t>(continued)</a:t>
            </a:r>
          </a:p>
          <a:p>
            <a:pPr lvl="1">
              <a:buFont typeface="Courier New" pitchFamily="49" charset="0"/>
              <a:buChar char="o"/>
            </a:pPr>
            <a:r>
              <a:rPr lang="en-US" sz="2400" dirty="0" smtClean="0"/>
              <a:t>Average savings varied from 20% to 45% depending on type of monitoring service and customer volume.</a:t>
            </a:r>
          </a:p>
          <a:p>
            <a:pPr lvl="1">
              <a:buFont typeface="Courier New" pitchFamily="49" charset="0"/>
              <a:buChar char="o"/>
            </a:pPr>
            <a:r>
              <a:rPr lang="en-US" sz="2400" dirty="0" smtClean="0"/>
              <a:t>Washington State purchasing management approved proposed awards March 21, 2013.</a:t>
            </a:r>
          </a:p>
          <a:p>
            <a:pPr lvl="1">
              <a:buFont typeface="Courier New" pitchFamily="49" charset="0"/>
              <a:buChar char="o"/>
            </a:pPr>
            <a:r>
              <a:rPr lang="en-US" sz="2400" dirty="0" smtClean="0"/>
              <a:t>Award recommendation submitted to and approved by WSCA-NASPO Management Board March 22, 2013. </a:t>
            </a:r>
          </a:p>
          <a:p>
            <a:pPr lvl="1">
              <a:buFont typeface="Courier New" pitchFamily="49" charset="0"/>
              <a:buChar char="o"/>
            </a:pPr>
            <a:r>
              <a:rPr lang="en-US" sz="2400" dirty="0" smtClean="0"/>
              <a:t>Washington announced to bidders on March 25, 2013 its “Intent to Award” to specific vendors by category.</a:t>
            </a:r>
          </a:p>
          <a:p>
            <a:pPr lvl="1">
              <a:buFont typeface="Courier New" pitchFamily="49" charset="0"/>
              <a:buChar char="o"/>
            </a:pPr>
            <a:r>
              <a:rPr lang="en-US" sz="2400" dirty="0" smtClean="0"/>
              <a:t>Protest from 1 vendor was received April 1, 2013.</a:t>
            </a:r>
          </a:p>
          <a:p>
            <a:pPr lvl="1">
              <a:buFont typeface="Courier New" pitchFamily="49" charset="0"/>
              <a:buChar char="o"/>
            </a:pPr>
            <a:r>
              <a:rPr lang="en-US" sz="2400" dirty="0" smtClean="0"/>
              <a:t>Protest denied and vendor notified April 30, 2013.</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13</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6655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800600"/>
          </a:xfrm>
        </p:spPr>
        <p:txBody>
          <a:bodyPr>
            <a:normAutofit/>
          </a:bodyPr>
          <a:lstStyle/>
          <a:p>
            <a:r>
              <a:rPr lang="en-US" sz="3500" b="1" dirty="0" smtClean="0"/>
              <a:t>Procurement Process: </a:t>
            </a:r>
            <a:r>
              <a:rPr lang="en-US" sz="2200" dirty="0" smtClean="0"/>
              <a:t>(continued)</a:t>
            </a:r>
          </a:p>
          <a:p>
            <a:pPr lvl="1">
              <a:buFont typeface="Courier New" pitchFamily="49" charset="0"/>
              <a:buChar char="o"/>
            </a:pPr>
            <a:r>
              <a:rPr lang="en-US" sz="2400" dirty="0"/>
              <a:t>C</a:t>
            </a:r>
            <a:r>
              <a:rPr lang="en-US" sz="2400" dirty="0" smtClean="0"/>
              <a:t>ontracts were signed with these vendors:</a:t>
            </a:r>
          </a:p>
          <a:p>
            <a:pPr marL="1314450" lvl="2" indent="-457200">
              <a:buFont typeface="+mj-lt"/>
              <a:buAutoNum type="arabicPeriod"/>
            </a:pPr>
            <a:r>
              <a:rPr lang="en-US" sz="2000" b="1" dirty="0"/>
              <a:t>Sentinel Offender Services </a:t>
            </a:r>
            <a:r>
              <a:rPr lang="en-US" sz="2000" dirty="0"/>
              <a:t>for all 5 </a:t>
            </a:r>
            <a:r>
              <a:rPr lang="en-US" sz="2000" dirty="0" smtClean="0"/>
              <a:t>monitoring categories.</a:t>
            </a:r>
          </a:p>
          <a:p>
            <a:pPr marL="1314450" lvl="2" indent="-457200">
              <a:buFont typeface="+mj-lt"/>
              <a:buAutoNum type="arabicPeriod"/>
            </a:pPr>
            <a:r>
              <a:rPr lang="en-US" sz="2000" b="1" dirty="0"/>
              <a:t>3M Electronic Monitoring </a:t>
            </a:r>
            <a:r>
              <a:rPr lang="en-US" sz="2000" dirty="0"/>
              <a:t>for radio frequency, alcohol monitoring (home unit), GPS satellite </a:t>
            </a:r>
            <a:r>
              <a:rPr lang="en-US" sz="2000" dirty="0" smtClean="0"/>
              <a:t>tracking for both </a:t>
            </a:r>
            <a:r>
              <a:rPr lang="en-US" sz="2000" dirty="0"/>
              <a:t>one-piece and multi-piece </a:t>
            </a:r>
            <a:r>
              <a:rPr lang="en-US" sz="2000" dirty="0" smtClean="0"/>
              <a:t>systems.</a:t>
            </a:r>
          </a:p>
          <a:p>
            <a:pPr marL="1314450" lvl="2" indent="-457200">
              <a:buFont typeface="+mj-lt"/>
              <a:buAutoNum type="arabicPeriod"/>
            </a:pPr>
            <a:r>
              <a:rPr lang="en-US" sz="2000" b="1" dirty="0"/>
              <a:t>BI Incorporated </a:t>
            </a:r>
            <a:r>
              <a:rPr lang="en-US" sz="2000" dirty="0"/>
              <a:t>for alcohol monitoring (home </a:t>
            </a:r>
            <a:r>
              <a:rPr lang="en-US" sz="2000" dirty="0" smtClean="0"/>
              <a:t>unit </a:t>
            </a:r>
            <a:r>
              <a:rPr lang="en-US" sz="2000" dirty="0"/>
              <a:t>and </a:t>
            </a:r>
            <a:r>
              <a:rPr lang="en-US" sz="2000" dirty="0" smtClean="0"/>
              <a:t>transdermal</a:t>
            </a:r>
            <a:r>
              <a:rPr lang="en-US" sz="2000" dirty="0"/>
              <a:t>) and GPS satellite tracking for </a:t>
            </a:r>
            <a:r>
              <a:rPr lang="en-US" sz="2000" dirty="0" smtClean="0"/>
              <a:t>multi-piece systems.</a:t>
            </a:r>
          </a:p>
          <a:p>
            <a:pPr marL="1314450" lvl="2" indent="-457200">
              <a:buFont typeface="+mj-lt"/>
              <a:buAutoNum type="arabicPeriod"/>
            </a:pPr>
            <a:r>
              <a:rPr lang="en-US" sz="2000" b="1" dirty="0"/>
              <a:t>Satellite Tracking </a:t>
            </a:r>
            <a:r>
              <a:rPr lang="en-US" sz="2000" b="1" dirty="0" smtClean="0"/>
              <a:t>of </a:t>
            </a:r>
            <a:r>
              <a:rPr lang="en-US" sz="2000" b="1" dirty="0"/>
              <a:t>People </a:t>
            </a:r>
            <a:r>
              <a:rPr lang="en-US" sz="2000" dirty="0"/>
              <a:t>for radio frequency monitoring and one-piece GPS satellite </a:t>
            </a:r>
            <a:r>
              <a:rPr lang="en-US" sz="2000" dirty="0" smtClean="0"/>
              <a:t>tracking.</a:t>
            </a:r>
          </a:p>
          <a:p>
            <a:pPr marL="1314450" lvl="2" indent="-457200">
              <a:buFont typeface="+mj-lt"/>
              <a:buAutoNum type="arabicPeriod"/>
            </a:pPr>
            <a:r>
              <a:rPr lang="en-US" sz="2000" b="1" dirty="0"/>
              <a:t>Alcohol Monitoring Systems </a:t>
            </a:r>
            <a:r>
              <a:rPr lang="en-US" sz="2000" dirty="0"/>
              <a:t>for transdermal alcohol </a:t>
            </a:r>
            <a:r>
              <a:rPr lang="en-US" sz="2000" dirty="0" smtClean="0"/>
              <a:t>monitoring.</a:t>
            </a:r>
          </a:p>
          <a:p>
            <a:pPr lvl="1">
              <a:buFont typeface="Courier New" pitchFamily="49" charset="0"/>
              <a:buChar char="o"/>
            </a:pPr>
            <a:r>
              <a:rPr lang="en-US" sz="2400" dirty="0" smtClean="0"/>
              <a:t>Start date June 4, 2013; except 3M start date July 1, 2013.</a:t>
            </a:r>
            <a:endParaRPr lang="en-US" sz="24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14</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2164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800600"/>
          </a:xfrm>
        </p:spPr>
        <p:txBody>
          <a:bodyPr>
            <a:normAutofit fontScale="85000" lnSpcReduction="20000"/>
          </a:bodyPr>
          <a:lstStyle/>
          <a:p>
            <a:r>
              <a:rPr lang="en-US" b="1" dirty="0" smtClean="0"/>
              <a:t>Vendor Contracts Posted on Internet:</a:t>
            </a:r>
          </a:p>
          <a:p>
            <a:pPr lvl="1">
              <a:buFont typeface="Courier New" pitchFamily="49" charset="0"/>
              <a:buChar char="o"/>
            </a:pPr>
            <a:r>
              <a:rPr lang="en-US" sz="2400" dirty="0" smtClean="0"/>
              <a:t>Size </a:t>
            </a:r>
            <a:r>
              <a:rPr lang="en-US" sz="2400" smtClean="0"/>
              <a:t>of contracts </a:t>
            </a:r>
            <a:r>
              <a:rPr lang="en-US" sz="2400" dirty="0" smtClean="0"/>
              <a:t>varied from 75 to 541 pages depending on number of awarded categories and extensiveness of specification detail provided.</a:t>
            </a:r>
          </a:p>
          <a:p>
            <a:pPr lvl="1">
              <a:buFont typeface="Courier New" pitchFamily="49" charset="0"/>
              <a:buChar char="o"/>
            </a:pPr>
            <a:r>
              <a:rPr lang="en-US" sz="2400" dirty="0" smtClean="0"/>
              <a:t>WSCA-NASPO - </a:t>
            </a:r>
            <a:r>
              <a:rPr lang="en-US" sz="2400" dirty="0" smtClean="0">
                <a:hlinkClick r:id="rId2"/>
              </a:rPr>
              <a:t>http</a:t>
            </a:r>
            <a:r>
              <a:rPr lang="en-US" sz="2400" dirty="0">
                <a:hlinkClick r:id="rId2"/>
              </a:rPr>
              <a:t>://</a:t>
            </a:r>
            <a:r>
              <a:rPr lang="en-US" sz="2400" dirty="0" smtClean="0">
                <a:hlinkClick r:id="rId2"/>
              </a:rPr>
              <a:t>www.aboutwsca.org/content.cfm/id/wsca_current_contracts</a:t>
            </a:r>
            <a:r>
              <a:rPr lang="en-US" sz="2400" dirty="0" smtClean="0"/>
              <a:t> </a:t>
            </a:r>
          </a:p>
          <a:p>
            <a:pPr lvl="1">
              <a:buFont typeface="Courier New" pitchFamily="49" charset="0"/>
              <a:buChar char="o"/>
            </a:pPr>
            <a:r>
              <a:rPr lang="en-US" sz="2400" dirty="0" smtClean="0"/>
              <a:t>Washington’s contract website -  </a:t>
            </a:r>
            <a:r>
              <a:rPr lang="en-US" sz="2400" dirty="0" smtClean="0">
                <a:hlinkClick r:id="rId3"/>
              </a:rPr>
              <a:t>www.des.wa.gov</a:t>
            </a:r>
            <a:r>
              <a:rPr lang="en-US" sz="2400" dirty="0" smtClean="0"/>
              <a:t> or </a:t>
            </a:r>
            <a:r>
              <a:rPr lang="en-US" sz="2400" dirty="0" smtClean="0">
                <a:hlinkClick r:id="rId4"/>
              </a:rPr>
              <a:t>https</a:t>
            </a:r>
            <a:r>
              <a:rPr lang="en-US" sz="2400" dirty="0">
                <a:hlinkClick r:id="rId4"/>
              </a:rPr>
              <a:t>://fortress.wa.gov/ga/apps/ContractSearch/ContractSummary.aspx?c=00212</a:t>
            </a:r>
            <a:r>
              <a:rPr lang="en-US" sz="2400" dirty="0"/>
              <a:t> then </a:t>
            </a:r>
            <a:r>
              <a:rPr lang="en-US" sz="2400" dirty="0" smtClean="0"/>
              <a:t>under </a:t>
            </a:r>
            <a:r>
              <a:rPr lang="en-US" sz="2400" b="1" dirty="0" smtClean="0"/>
              <a:t>Contract Documents &amp; Resources </a:t>
            </a:r>
            <a:r>
              <a:rPr lang="en-US" sz="2400" dirty="0" smtClean="0"/>
              <a:t>click </a:t>
            </a:r>
            <a:r>
              <a:rPr lang="en-US" sz="2400" dirty="0"/>
              <a:t>on “View Current Contract Information (CCI)”</a:t>
            </a:r>
          </a:p>
          <a:p>
            <a:pPr marL="914400" lvl="2" indent="0">
              <a:buNone/>
            </a:pPr>
            <a:endParaRPr lang="en-US" sz="2200" dirty="0" smtClean="0"/>
          </a:p>
          <a:p>
            <a:pPr marL="514350" lvl="1" indent="0">
              <a:buNone/>
            </a:pPr>
            <a:r>
              <a:rPr lang="en-US" b="1" dirty="0" smtClean="0"/>
              <a:t>Each master agreement/contract includes:</a:t>
            </a:r>
          </a:p>
          <a:p>
            <a:pPr marL="914400" lvl="2" indent="0">
              <a:spcBef>
                <a:spcPts val="0"/>
              </a:spcBef>
              <a:buNone/>
            </a:pPr>
            <a:r>
              <a:rPr lang="en-US" dirty="0"/>
              <a:t>• </a:t>
            </a:r>
            <a:r>
              <a:rPr lang="en-US" dirty="0" smtClean="0"/>
              <a:t>General </a:t>
            </a:r>
            <a:r>
              <a:rPr lang="en-US" dirty="0"/>
              <a:t>and specific contract terms and conditions </a:t>
            </a:r>
            <a:br>
              <a:rPr lang="en-US" dirty="0"/>
            </a:br>
            <a:r>
              <a:rPr lang="en-US" dirty="0"/>
              <a:t>• Appendix A. Standard Definitions </a:t>
            </a:r>
            <a:br>
              <a:rPr lang="en-US" dirty="0"/>
            </a:br>
            <a:r>
              <a:rPr lang="en-US" dirty="0"/>
              <a:t>• Appendix B. WSCA-NASPO Master Agreement Standard </a:t>
            </a:r>
            <a:r>
              <a:rPr lang="en-US" dirty="0" smtClean="0"/>
              <a:t>T’s &amp; C’s </a:t>
            </a:r>
            <a:r>
              <a:rPr lang="en-US" dirty="0"/>
              <a:t/>
            </a:r>
            <a:br>
              <a:rPr lang="en-US" dirty="0"/>
            </a:br>
            <a:r>
              <a:rPr lang="en-US" dirty="0"/>
              <a:t>• Appendix C. Contractor Information and Profile </a:t>
            </a:r>
            <a:br>
              <a:rPr lang="en-US" dirty="0"/>
            </a:br>
            <a:r>
              <a:rPr lang="en-US" dirty="0"/>
              <a:t>• Appendix D. </a:t>
            </a:r>
            <a:r>
              <a:rPr lang="en-US" dirty="0" smtClean="0"/>
              <a:t>Specifications</a:t>
            </a:r>
          </a:p>
          <a:p>
            <a:pPr marL="914400" lvl="2" indent="0">
              <a:buNone/>
            </a:pPr>
            <a:r>
              <a:rPr lang="en-US" dirty="0" smtClean="0"/>
              <a:t>• Appendix </a:t>
            </a:r>
            <a:r>
              <a:rPr lang="en-US" dirty="0"/>
              <a:t>F. Price Sheets</a:t>
            </a:r>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15</a:t>
            </a:fld>
            <a:endParaRPr lang="en-US" sz="1400" dirty="0">
              <a:latin typeface="+mn-lt"/>
            </a:endParaRPr>
          </a:p>
        </p:txBody>
      </p:sp>
      <p:pic>
        <p:nvPicPr>
          <p:cNvPr id="9" name="Picture 1" descr="Description: image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522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normAutofit/>
          </a:bodyPr>
          <a:lstStyle/>
          <a:p>
            <a:r>
              <a:rPr lang="en-US" b="1" dirty="0" smtClean="0"/>
              <a:t>Participating Addendum </a:t>
            </a:r>
            <a:r>
              <a:rPr lang="en-US" sz="2400" dirty="0" smtClean="0"/>
              <a:t>forms available from WSCA-NASPO contract website or from Washington’s contract website.</a:t>
            </a:r>
          </a:p>
          <a:p>
            <a:r>
              <a:rPr lang="en-US" b="1" dirty="0" smtClean="0"/>
              <a:t>Completed Participating Addendums:</a:t>
            </a:r>
            <a:r>
              <a:rPr lang="en-US" dirty="0" smtClean="0"/>
              <a:t> </a:t>
            </a:r>
          </a:p>
          <a:p>
            <a:pPr lvl="1">
              <a:spcBef>
                <a:spcPts val="400"/>
              </a:spcBef>
              <a:buFont typeface="Courier New" pitchFamily="49" charset="0"/>
              <a:buChar char="o"/>
            </a:pPr>
            <a:r>
              <a:rPr lang="en-US" sz="2400" dirty="0" smtClean="0"/>
              <a:t>Mississippi</a:t>
            </a:r>
          </a:p>
          <a:p>
            <a:pPr lvl="1">
              <a:buFont typeface="Courier New" pitchFamily="49" charset="0"/>
              <a:buChar char="o"/>
            </a:pPr>
            <a:r>
              <a:rPr lang="en-US" sz="2400" dirty="0" smtClean="0"/>
              <a:t>Montana</a:t>
            </a:r>
          </a:p>
          <a:p>
            <a:pPr lvl="1">
              <a:buFont typeface="Courier New" pitchFamily="49" charset="0"/>
              <a:buChar char="o"/>
            </a:pPr>
            <a:r>
              <a:rPr lang="en-US" sz="2400" dirty="0" smtClean="0"/>
              <a:t>California (not state but only local governments)</a:t>
            </a:r>
            <a:endParaRPr lang="en-US" sz="24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42893" y="6243544"/>
            <a:ext cx="418704" cy="369332"/>
          </a:xfrm>
          <a:prstGeom prst="rect">
            <a:avLst/>
          </a:prstGeom>
        </p:spPr>
        <p:txBody>
          <a:bodyPr wrap="none">
            <a:spAutoFit/>
          </a:bodyPr>
          <a:lstStyle/>
          <a:p>
            <a:fld id="{A93AD093-E26B-4E8F-A482-B965F6C5E051}" type="slidenum">
              <a:rPr lang="en-US"/>
              <a:pPr/>
              <a:t>16</a:t>
            </a:fld>
            <a:endParaRPr lang="en-US" dirty="0"/>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420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lstStyle/>
          <a:p>
            <a:r>
              <a:rPr lang="en-US" dirty="0" smtClean="0"/>
              <a:t>Participating Addendum Process</a:t>
            </a:r>
            <a:endParaRPr lang="en-US" dirty="0"/>
          </a:p>
        </p:txBody>
      </p:sp>
      <p:sp>
        <p:nvSpPr>
          <p:cNvPr id="3" name="Subtitle 2"/>
          <p:cNvSpPr>
            <a:spLocks noGrp="1"/>
          </p:cNvSpPr>
          <p:nvPr>
            <p:ph type="subTitle" idx="1"/>
          </p:nvPr>
        </p:nvSpPr>
        <p:spPr>
          <a:xfrm>
            <a:off x="1371600" y="4038600"/>
            <a:ext cx="6400800" cy="1752600"/>
          </a:xfrm>
        </p:spPr>
        <p:txBody>
          <a:bodyPr/>
          <a:lstStyle/>
          <a:p>
            <a:endParaRPr lang="en-US" dirty="0"/>
          </a:p>
        </p:txBody>
      </p:sp>
      <p:pic>
        <p:nvPicPr>
          <p:cNvPr id="4" name="Picture 3" descr="wsca-naspo-logo.jpg"/>
          <p:cNvPicPr>
            <a:picLocks noChangeAspect="1"/>
          </p:cNvPicPr>
          <p:nvPr/>
        </p:nvPicPr>
        <p:blipFill>
          <a:blip r:embed="rId2" cstate="print"/>
          <a:stretch>
            <a:fillRect/>
          </a:stretch>
        </p:blipFill>
        <p:spPr>
          <a:xfrm>
            <a:off x="2667000" y="685800"/>
            <a:ext cx="2895600" cy="1595347"/>
          </a:xfrm>
          <a:prstGeom prst="rect">
            <a:avLst/>
          </a:prstGeom>
        </p:spPr>
      </p:pic>
    </p:spTree>
    <p:extLst>
      <p:ext uri="{BB962C8B-B14F-4D97-AF65-F5344CB8AC3E}">
        <p14:creationId xmlns:p14="http://schemas.microsoft.com/office/powerpoint/2010/main" val="1455466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18</a:t>
            </a:fld>
            <a:endParaRPr lang="en-US" sz="1400" dirty="0">
              <a:latin typeface="+mn-lt"/>
            </a:endParaRPr>
          </a:p>
        </p:txBody>
      </p:sp>
      <p:sp>
        <p:nvSpPr>
          <p:cNvPr id="35845" name="Rectangle 2"/>
          <p:cNvSpPr>
            <a:spLocks noGrp="1" noChangeArrowheads="1"/>
          </p:cNvSpPr>
          <p:nvPr>
            <p:ph type="title" idx="4294967295"/>
          </p:nvPr>
        </p:nvSpPr>
        <p:spPr>
          <a:xfrm>
            <a:off x="2590800" y="0"/>
            <a:ext cx="4267200" cy="1143000"/>
          </a:xfrm>
        </p:spPr>
        <p:txBody>
          <a:bodyPr/>
          <a:lstStyle/>
          <a:p>
            <a:r>
              <a:rPr lang="en-US" sz="3600">
                <a:latin typeface="Rockwell" pitchFamily="18" charset="0"/>
              </a:rPr>
              <a:t>Eligibility Process</a:t>
            </a:r>
          </a:p>
        </p:txBody>
      </p:sp>
      <p:sp>
        <p:nvSpPr>
          <p:cNvPr id="35846" name="Rectangle 3"/>
          <p:cNvSpPr>
            <a:spLocks noGrp="1" noChangeArrowheads="1"/>
          </p:cNvSpPr>
          <p:nvPr>
            <p:ph type="body" idx="4294967295"/>
          </p:nvPr>
        </p:nvSpPr>
        <p:spPr>
          <a:xfrm>
            <a:off x="228600" y="1295400"/>
            <a:ext cx="8686800" cy="5029200"/>
          </a:xfrm>
        </p:spPr>
        <p:txBody>
          <a:bodyPr/>
          <a:lstStyle/>
          <a:p>
            <a:r>
              <a:rPr lang="en-US" sz="2400" dirty="0">
                <a:latin typeface="Rockwell" pitchFamily="18" charset="0"/>
              </a:rPr>
              <a:t>Will be processed at two different levels</a:t>
            </a:r>
          </a:p>
          <a:p>
            <a:pPr lvl="1"/>
            <a:r>
              <a:rPr lang="en-US" sz="2000" dirty="0">
                <a:latin typeface="Rockwell" pitchFamily="18" charset="0"/>
              </a:rPr>
              <a:t>1</a:t>
            </a:r>
            <a:r>
              <a:rPr lang="en-US" sz="2000" baseline="30000" dirty="0">
                <a:latin typeface="Rockwell" pitchFamily="18" charset="0"/>
              </a:rPr>
              <a:t>st</a:t>
            </a:r>
            <a:r>
              <a:rPr lang="en-US" sz="2000" dirty="0">
                <a:latin typeface="Rockwell" pitchFamily="18" charset="0"/>
              </a:rPr>
              <a:t> – States that signed an Intent to Participate</a:t>
            </a:r>
          </a:p>
          <a:p>
            <a:pPr lvl="1"/>
            <a:r>
              <a:rPr lang="en-US" sz="2000" dirty="0">
                <a:latin typeface="Rockwell" pitchFamily="18" charset="0"/>
              </a:rPr>
              <a:t>2</a:t>
            </a:r>
            <a:r>
              <a:rPr lang="en-US" sz="2000" baseline="30000" dirty="0">
                <a:latin typeface="Rockwell" pitchFamily="18" charset="0"/>
              </a:rPr>
              <a:t>nd</a:t>
            </a:r>
            <a:r>
              <a:rPr lang="en-US" sz="2000" dirty="0">
                <a:latin typeface="Rockwell" pitchFamily="18" charset="0"/>
              </a:rPr>
              <a:t> – Other states and individual entities in states not participating</a:t>
            </a:r>
          </a:p>
          <a:p>
            <a:pPr lvl="1"/>
            <a:endParaRPr lang="en-US" sz="2000" dirty="0">
              <a:latin typeface="Rockwell" pitchFamily="18" charset="0"/>
            </a:endParaRPr>
          </a:p>
          <a:p>
            <a:r>
              <a:rPr lang="en-US" sz="2400" dirty="0">
                <a:latin typeface="Rockwell" pitchFamily="18" charset="0"/>
              </a:rPr>
              <a:t>In all cases STATE CHIEF PROCUREMENT OFFICIAL will have the final say on who can and cannot </a:t>
            </a:r>
            <a:r>
              <a:rPr lang="en-US" sz="2400" dirty="0" smtClean="0">
                <a:latin typeface="Rockwell" pitchFamily="18" charset="0"/>
              </a:rPr>
              <a:t>participate</a:t>
            </a:r>
            <a:endParaRPr lang="en-US" sz="2400" strike="sngStrike" dirty="0">
              <a:latin typeface="Rockwell" pitchFamily="18" charset="0"/>
            </a:endParaRPr>
          </a:p>
          <a:p>
            <a:r>
              <a:rPr lang="en-US" sz="2400" dirty="0">
                <a:latin typeface="Rockwell" pitchFamily="18" charset="0"/>
              </a:rPr>
              <a:t>All 50 states and DC have executed the NASPO Cooperative MOA, so are eligible to use any WSCA or NASPO cooperative contract, at their choice</a:t>
            </a:r>
          </a:p>
          <a:p>
            <a:endParaRPr lang="en-US" dirty="0">
              <a:latin typeface="Rockwell" pitchFamily="18" charset="0"/>
            </a:endParaRPr>
          </a:p>
        </p:txBody>
      </p:sp>
      <p:pic>
        <p:nvPicPr>
          <p:cNvPr id="9" name="Picture 8" descr="wsca-naspo-logo.jpg"/>
          <p:cNvPicPr>
            <a:picLocks noChangeAspect="1"/>
          </p:cNvPicPr>
          <p:nvPr/>
        </p:nvPicPr>
        <p:blipFill>
          <a:blip r:embed="rId3"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383934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55CC3D24-0F4C-4CE8-B239-4DAFF8D5EEFC}" type="slidenum">
              <a:rPr lang="en-US" sz="1400">
                <a:latin typeface="+mn-lt"/>
              </a:rPr>
              <a:pPr algn="r">
                <a:defRPr/>
              </a:pPr>
              <a:t>19</a:t>
            </a:fld>
            <a:endParaRPr lang="en-US" sz="1400">
              <a:latin typeface="+mn-lt"/>
            </a:endParaRPr>
          </a:p>
        </p:txBody>
      </p:sp>
      <p:sp>
        <p:nvSpPr>
          <p:cNvPr id="37893" name="Rectangle 2"/>
          <p:cNvSpPr>
            <a:spLocks noGrp="1" noChangeArrowheads="1"/>
          </p:cNvSpPr>
          <p:nvPr>
            <p:ph type="title" idx="4294967295"/>
          </p:nvPr>
        </p:nvSpPr>
        <p:spPr>
          <a:xfrm>
            <a:off x="2514600" y="0"/>
            <a:ext cx="4267200" cy="1143000"/>
          </a:xfrm>
        </p:spPr>
        <p:txBody>
          <a:bodyPr/>
          <a:lstStyle/>
          <a:p>
            <a:r>
              <a:rPr lang="en-US" sz="3200">
                <a:latin typeface="Rockwell" pitchFamily="18" charset="0"/>
              </a:rPr>
              <a:t>Who Can Participate?</a:t>
            </a:r>
          </a:p>
        </p:txBody>
      </p:sp>
      <p:sp>
        <p:nvSpPr>
          <p:cNvPr id="37894" name="Rectangle 3"/>
          <p:cNvSpPr>
            <a:spLocks noGrp="1" noChangeArrowheads="1"/>
          </p:cNvSpPr>
          <p:nvPr>
            <p:ph type="body" idx="4294967295"/>
          </p:nvPr>
        </p:nvSpPr>
        <p:spPr>
          <a:xfrm>
            <a:off x="228600" y="1143000"/>
            <a:ext cx="8686800" cy="5105400"/>
          </a:xfrm>
        </p:spPr>
        <p:txBody>
          <a:bodyPr/>
          <a:lstStyle/>
          <a:p>
            <a:r>
              <a:rPr lang="en-US" sz="2800" dirty="0">
                <a:latin typeface="Rockwell" pitchFamily="18" charset="0"/>
              </a:rPr>
              <a:t>Participation at several different levels (</a:t>
            </a:r>
            <a:r>
              <a:rPr lang="en-US" sz="2000" dirty="0">
                <a:latin typeface="Rockwell" pitchFamily="18" charset="0"/>
              </a:rPr>
              <a:t>can be confusing so we will ask lots of questions, please be patient</a:t>
            </a:r>
            <a:r>
              <a:rPr lang="en-US" sz="2800" dirty="0">
                <a:latin typeface="Rockwell" pitchFamily="18" charset="0"/>
              </a:rPr>
              <a:t>)</a:t>
            </a:r>
          </a:p>
          <a:p>
            <a:pPr>
              <a:buFontTx/>
              <a:buAutoNum type="arabicPeriod"/>
            </a:pPr>
            <a:r>
              <a:rPr lang="en-US" sz="2400" dirty="0">
                <a:latin typeface="Rockwell" pitchFamily="18" charset="0"/>
              </a:rPr>
              <a:t>State signs a Participating Addenda for entire state and its cooperative purchasing </a:t>
            </a:r>
            <a:r>
              <a:rPr lang="en-US" sz="2400" dirty="0" smtClean="0">
                <a:latin typeface="Rockwell" pitchFamily="18" charset="0"/>
              </a:rPr>
              <a:t>programs</a:t>
            </a:r>
            <a:endParaRPr lang="en-US" sz="2400" dirty="0">
              <a:latin typeface="Rockwell" pitchFamily="18" charset="0"/>
            </a:endParaRPr>
          </a:p>
          <a:p>
            <a:pPr marL="914400" lvl="1" indent="-514350"/>
            <a:r>
              <a:rPr lang="en-US" sz="2000" dirty="0">
                <a:latin typeface="Rockwell" pitchFamily="18" charset="0"/>
              </a:rPr>
              <a:t>Every legally eligible entity in the state can use</a:t>
            </a:r>
          </a:p>
          <a:p>
            <a:pPr>
              <a:buFontTx/>
              <a:buAutoNum type="arabicPeriod"/>
            </a:pPr>
            <a:r>
              <a:rPr lang="en-US" sz="2400" dirty="0">
                <a:latin typeface="Rockwell" pitchFamily="18" charset="0"/>
              </a:rPr>
              <a:t>State signs a Participating Addenda ONLY for non state entities</a:t>
            </a:r>
          </a:p>
          <a:p>
            <a:pPr marL="914400" lvl="1" indent="-514350"/>
            <a:r>
              <a:rPr lang="en-US" sz="2000" dirty="0">
                <a:latin typeface="Rockwell" pitchFamily="18" charset="0"/>
              </a:rPr>
              <a:t>Every legally eligible entity that is not a STATE agency can use</a:t>
            </a:r>
          </a:p>
          <a:p>
            <a:pPr>
              <a:buFontTx/>
              <a:buAutoNum type="arabicPeriod"/>
            </a:pPr>
            <a:r>
              <a:rPr lang="en-US" sz="2400" dirty="0">
                <a:latin typeface="Rockwell" pitchFamily="18" charset="0"/>
              </a:rPr>
              <a:t>State does not sign a Participating Addenda</a:t>
            </a:r>
          </a:p>
          <a:p>
            <a:pPr marL="914400" lvl="1" indent="-514350"/>
            <a:r>
              <a:rPr lang="en-US" sz="2000" dirty="0">
                <a:latin typeface="Rockwell" pitchFamily="18" charset="0"/>
              </a:rPr>
              <a:t>Every political subdivision PA within that state must be approved by the state chief procurement official</a:t>
            </a:r>
          </a:p>
          <a:p>
            <a:pPr lvl="2"/>
            <a:r>
              <a:rPr lang="en-US" sz="1800" dirty="0">
                <a:latin typeface="Rockwell" pitchFamily="18" charset="0"/>
              </a:rPr>
              <a:t>Sometimes individually</a:t>
            </a:r>
          </a:p>
          <a:p>
            <a:pPr lvl="2"/>
            <a:r>
              <a:rPr lang="en-US" sz="1800" dirty="0">
                <a:latin typeface="Rockwell" pitchFamily="18" charset="0"/>
              </a:rPr>
              <a:t>Sometimes by entity</a:t>
            </a:r>
          </a:p>
          <a:p>
            <a:endParaRPr lang="en-US" dirty="0"/>
          </a:p>
        </p:txBody>
      </p:sp>
      <p:pic>
        <p:nvPicPr>
          <p:cNvPr id="9" name="Picture 8" descr="wsca-naspo-logo.jpg"/>
          <p:cNvPicPr>
            <a:picLocks noChangeAspect="1"/>
          </p:cNvPicPr>
          <p:nvPr/>
        </p:nvPicPr>
        <p:blipFill>
          <a:blip r:embed="rId3"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943014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648200"/>
          </a:xfrm>
        </p:spPr>
        <p:txBody>
          <a:bodyPr>
            <a:normAutofit lnSpcReduction="10000"/>
          </a:bodyPr>
          <a:lstStyle/>
          <a:p>
            <a:r>
              <a:rPr lang="en-US" b="1" dirty="0" smtClean="0"/>
              <a:t>Overview </a:t>
            </a:r>
            <a:r>
              <a:rPr lang="en-US" b="1" dirty="0"/>
              <a:t>of previous contract 14600</a:t>
            </a:r>
            <a:r>
              <a:rPr lang="en-US" dirty="0"/>
              <a:t> </a:t>
            </a:r>
            <a:endParaRPr lang="en-US" dirty="0" smtClean="0"/>
          </a:p>
          <a:p>
            <a:pPr lvl="1">
              <a:buFont typeface="Courier New" pitchFamily="49" charset="0"/>
              <a:buChar char="o"/>
            </a:pPr>
            <a:r>
              <a:rPr lang="en-US" sz="2400" dirty="0"/>
              <a:t>Awarded in January </a:t>
            </a:r>
            <a:r>
              <a:rPr lang="en-US" sz="2400" dirty="0" smtClean="0"/>
              <a:t>2002.</a:t>
            </a:r>
            <a:endParaRPr lang="en-US" sz="2400" dirty="0"/>
          </a:p>
          <a:p>
            <a:pPr lvl="1">
              <a:buFont typeface="Courier New" pitchFamily="49" charset="0"/>
              <a:buChar char="o"/>
            </a:pPr>
            <a:r>
              <a:rPr lang="en-US" sz="2400" dirty="0" smtClean="0"/>
              <a:t>Extended </a:t>
            </a:r>
            <a:r>
              <a:rPr lang="en-US" sz="2400" dirty="0"/>
              <a:t>thru October 31, 2013 as requested by several states to facilitate transition to new replacement </a:t>
            </a:r>
            <a:r>
              <a:rPr lang="en-US" sz="2400" dirty="0" smtClean="0"/>
              <a:t>contract.</a:t>
            </a:r>
          </a:p>
          <a:p>
            <a:pPr lvl="1">
              <a:buFont typeface="Courier New" pitchFamily="49" charset="0"/>
              <a:buChar char="o"/>
            </a:pPr>
            <a:r>
              <a:rPr lang="en-US" sz="2400" dirty="0"/>
              <a:t>Provided electronic monitoring services for 3 categories – radio frequency, alcohol and GPS satellite </a:t>
            </a:r>
            <a:r>
              <a:rPr lang="en-US" sz="2400" dirty="0" smtClean="0"/>
              <a:t>tracking.</a:t>
            </a:r>
          </a:p>
          <a:p>
            <a:pPr lvl="1">
              <a:buFont typeface="Courier New" pitchFamily="49" charset="0"/>
              <a:buChar char="o"/>
            </a:pPr>
            <a:r>
              <a:rPr lang="en-US" sz="2400" dirty="0"/>
              <a:t>Contracts were awarded to 2 </a:t>
            </a:r>
            <a:r>
              <a:rPr lang="en-US" sz="2400" dirty="0" smtClean="0"/>
              <a:t>vendors:</a:t>
            </a:r>
          </a:p>
          <a:p>
            <a:pPr lvl="2"/>
            <a:r>
              <a:rPr lang="en-US" sz="1800" dirty="0"/>
              <a:t>Sentinel Offender Services for radio frequency and alcohol </a:t>
            </a:r>
            <a:r>
              <a:rPr lang="en-US" sz="1800" dirty="0" smtClean="0"/>
              <a:t>monitoring</a:t>
            </a:r>
          </a:p>
          <a:p>
            <a:pPr lvl="2"/>
            <a:r>
              <a:rPr lang="en-US" sz="1800" dirty="0"/>
              <a:t>3M Electronic Monitoring for GPS satellite </a:t>
            </a:r>
            <a:r>
              <a:rPr lang="en-US" sz="1800" dirty="0" smtClean="0"/>
              <a:t>tracking</a:t>
            </a:r>
          </a:p>
          <a:p>
            <a:pPr lvl="1">
              <a:buFont typeface="Courier New" pitchFamily="49" charset="0"/>
              <a:buChar char="o"/>
            </a:pPr>
            <a:r>
              <a:rPr lang="en-US" sz="2400" dirty="0"/>
              <a:t>Vendors reported sales to 28 participating states/local governmental </a:t>
            </a:r>
            <a:r>
              <a:rPr lang="en-US" sz="2400" dirty="0" smtClean="0"/>
              <a:t>entities.</a:t>
            </a:r>
          </a:p>
          <a:p>
            <a:pPr lvl="1">
              <a:buFont typeface="Courier New" pitchFamily="49" charset="0"/>
              <a:buChar char="o"/>
            </a:pPr>
            <a:r>
              <a:rPr lang="en-US" sz="2400" dirty="0"/>
              <a:t>2012 usage was $9.3 </a:t>
            </a:r>
            <a:r>
              <a:rPr lang="en-US" sz="2400" dirty="0" smtClean="0"/>
              <a:t>million.</a:t>
            </a:r>
            <a:endParaRPr lang="en-US" sz="2400" dirty="0"/>
          </a:p>
        </p:txBody>
      </p:sp>
      <p:pic>
        <p:nvPicPr>
          <p:cNvPr id="5" name="Picture 1" descr="Description: 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2</a:t>
            </a:fld>
            <a:endParaRPr lang="en-US" sz="1400" dirty="0">
              <a:latin typeface="+mn-lt"/>
            </a:endParaRPr>
          </a:p>
        </p:txBody>
      </p:sp>
    </p:spTree>
    <p:extLst>
      <p:ext uri="{BB962C8B-B14F-4D97-AF65-F5344CB8AC3E}">
        <p14:creationId xmlns:p14="http://schemas.microsoft.com/office/powerpoint/2010/main" val="2540100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200400" y="6248400"/>
            <a:ext cx="2895600" cy="4000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EC8BF291-D317-4AFE-B039-2B875A33454D}" type="slidenum">
              <a:rPr lang="en-US" sz="1400">
                <a:latin typeface="+mn-lt"/>
              </a:rPr>
              <a:pPr algn="r">
                <a:defRPr/>
              </a:pPr>
              <a:t>20</a:t>
            </a:fld>
            <a:endParaRPr lang="en-US" sz="1400">
              <a:latin typeface="+mn-lt"/>
            </a:endParaRPr>
          </a:p>
        </p:txBody>
      </p:sp>
      <p:sp>
        <p:nvSpPr>
          <p:cNvPr id="39941" name="Rectangle 2"/>
          <p:cNvSpPr>
            <a:spLocks noGrp="1" noChangeArrowheads="1"/>
          </p:cNvSpPr>
          <p:nvPr>
            <p:ph type="title" idx="4294967295"/>
          </p:nvPr>
        </p:nvSpPr>
        <p:spPr>
          <a:xfrm>
            <a:off x="2590800" y="0"/>
            <a:ext cx="4191000" cy="1066800"/>
          </a:xfrm>
        </p:spPr>
        <p:txBody>
          <a:bodyPr/>
          <a:lstStyle/>
          <a:p>
            <a:r>
              <a:rPr lang="en-US" sz="3200">
                <a:latin typeface="Rockwell" pitchFamily="18" charset="0"/>
              </a:rPr>
              <a:t>Process from Intent to Participate</a:t>
            </a:r>
          </a:p>
        </p:txBody>
      </p:sp>
      <p:sp>
        <p:nvSpPr>
          <p:cNvPr id="39942" name="Rectangle 3"/>
          <p:cNvSpPr>
            <a:spLocks noGrp="1" noChangeArrowheads="1"/>
          </p:cNvSpPr>
          <p:nvPr>
            <p:ph type="body" idx="4294967295"/>
          </p:nvPr>
        </p:nvSpPr>
        <p:spPr>
          <a:xfrm>
            <a:off x="228600" y="1295400"/>
            <a:ext cx="8686800" cy="5105400"/>
          </a:xfrm>
        </p:spPr>
        <p:txBody>
          <a:bodyPr>
            <a:normAutofit/>
          </a:bodyPr>
          <a:lstStyle/>
          <a:p>
            <a:pPr>
              <a:buFontTx/>
              <a:buNone/>
            </a:pPr>
            <a:r>
              <a:rPr lang="en-US" sz="2000" dirty="0">
                <a:latin typeface="Rockwell" pitchFamily="18" charset="0"/>
              </a:rPr>
              <a:t>How do we get states signed up?</a:t>
            </a:r>
          </a:p>
          <a:p>
            <a:r>
              <a:rPr lang="en-US" sz="1400" dirty="0">
                <a:latin typeface="Rockwell" pitchFamily="18" charset="0"/>
              </a:rPr>
              <a:t>1 – Intent to Participate is the trigger, WNDCT will send all states that executed an Intent to Participate a copy of the draft participating addenda</a:t>
            </a:r>
          </a:p>
          <a:p>
            <a:r>
              <a:rPr lang="en-US" sz="1400" dirty="0">
                <a:latin typeface="Rockwell" pitchFamily="18" charset="0"/>
              </a:rPr>
              <a:t>2 – </a:t>
            </a:r>
            <a:r>
              <a:rPr lang="en-US" sz="1400" dirty="0" smtClean="0">
                <a:latin typeface="Rockwell" pitchFamily="18" charset="0"/>
              </a:rPr>
              <a:t>Contractors  </a:t>
            </a:r>
            <a:r>
              <a:rPr lang="en-US" sz="1400" dirty="0">
                <a:latin typeface="Rockwell" pitchFamily="18" charset="0"/>
              </a:rPr>
              <a:t>will be encouraged to contact all the state chief procurement official of all states that executed an Intent to </a:t>
            </a:r>
            <a:r>
              <a:rPr lang="en-US" sz="1400" dirty="0" smtClean="0">
                <a:latin typeface="Rockwell" pitchFamily="18" charset="0"/>
              </a:rPr>
              <a:t>Participate to </a:t>
            </a:r>
            <a:r>
              <a:rPr lang="en-US" sz="1400" dirty="0">
                <a:latin typeface="Rockwell" pitchFamily="18" charset="0"/>
              </a:rPr>
              <a:t>discuss options and alternatives</a:t>
            </a:r>
          </a:p>
          <a:p>
            <a:r>
              <a:rPr lang="en-US" sz="1400" dirty="0">
                <a:latin typeface="Rockwell" pitchFamily="18" charset="0"/>
              </a:rPr>
              <a:t>3  – State chief procurement officials (or designated representative – please let WNCDT know contact information for designated representative) will be WNCDT contact during the rest of the process</a:t>
            </a:r>
          </a:p>
          <a:p>
            <a:r>
              <a:rPr lang="en-US" sz="1400" dirty="0">
                <a:latin typeface="Rockwell" pitchFamily="18" charset="0"/>
              </a:rPr>
              <a:t>4 – State completes the draft participating addendum for each </a:t>
            </a:r>
            <a:r>
              <a:rPr lang="en-US" sz="1400" dirty="0" smtClean="0">
                <a:latin typeface="Rockwell" pitchFamily="18" charset="0"/>
              </a:rPr>
              <a:t>contractor </a:t>
            </a:r>
            <a:r>
              <a:rPr lang="en-US" sz="1400" dirty="0">
                <a:latin typeface="Rockwell" pitchFamily="18" charset="0"/>
              </a:rPr>
              <a:t>supplied by WNCDT and forwards it </a:t>
            </a:r>
            <a:r>
              <a:rPr lang="en-US" sz="1400" dirty="0" smtClean="0">
                <a:latin typeface="Rockwell" pitchFamily="18" charset="0"/>
              </a:rPr>
              <a:t>to the contractor.  </a:t>
            </a:r>
            <a:r>
              <a:rPr lang="en-US" sz="1400" dirty="0">
                <a:latin typeface="Rockwell" pitchFamily="18" charset="0"/>
              </a:rPr>
              <a:t>Negotiations will take place directly between state and </a:t>
            </a:r>
            <a:r>
              <a:rPr lang="en-US" sz="1400" dirty="0" smtClean="0">
                <a:latin typeface="Rockwell" pitchFamily="18" charset="0"/>
              </a:rPr>
              <a:t>contractor.  </a:t>
            </a:r>
            <a:r>
              <a:rPr lang="en-US" sz="1400" dirty="0">
                <a:latin typeface="Rockwell" pitchFamily="18" charset="0"/>
              </a:rPr>
              <a:t>When agreement is reached, the state completes and </a:t>
            </a:r>
            <a:r>
              <a:rPr lang="en-US" sz="1400" dirty="0" smtClean="0">
                <a:latin typeface="Rockwell" pitchFamily="18" charset="0"/>
              </a:rPr>
              <a:t>forwards the participating </a:t>
            </a:r>
            <a:r>
              <a:rPr lang="en-US" sz="1400" dirty="0">
                <a:latin typeface="Rockwell" pitchFamily="18" charset="0"/>
              </a:rPr>
              <a:t>addendum to </a:t>
            </a:r>
            <a:r>
              <a:rPr lang="en-US" sz="1400" dirty="0" smtClean="0">
                <a:latin typeface="Rockwell" pitchFamily="18" charset="0"/>
              </a:rPr>
              <a:t>contractor for signature. </a:t>
            </a:r>
            <a:endParaRPr lang="en-US" sz="1400" strike="sngStrike" dirty="0">
              <a:latin typeface="Rockwell" pitchFamily="18" charset="0"/>
            </a:endParaRPr>
          </a:p>
          <a:p>
            <a:r>
              <a:rPr lang="en-US" sz="1400" dirty="0">
                <a:latin typeface="Rockwell" pitchFamily="18" charset="0"/>
              </a:rPr>
              <a:t>5 – Contract </a:t>
            </a:r>
            <a:r>
              <a:rPr lang="en-US" sz="1400" dirty="0" smtClean="0">
                <a:latin typeface="Rockwell" pitchFamily="18" charset="0"/>
              </a:rPr>
              <a:t>signs </a:t>
            </a:r>
            <a:r>
              <a:rPr lang="en-US" sz="1400" dirty="0">
                <a:latin typeface="Rockwell" pitchFamily="18" charset="0"/>
              </a:rPr>
              <a:t>participating addendum and forwards </a:t>
            </a:r>
            <a:r>
              <a:rPr lang="en-US" sz="1400" dirty="0" smtClean="0">
                <a:latin typeface="Rockwell" pitchFamily="18" charset="0"/>
              </a:rPr>
              <a:t>back to state for signature.  State signs sends signed copy to both contractor and WNCDT.</a:t>
            </a:r>
            <a:endParaRPr lang="en-US" sz="1400" strike="sngStrike" dirty="0">
              <a:latin typeface="Rockwell" pitchFamily="18" charset="0"/>
            </a:endParaRPr>
          </a:p>
          <a:p>
            <a:r>
              <a:rPr lang="en-US" sz="1400" dirty="0">
                <a:latin typeface="Rockwell" pitchFamily="18" charset="0"/>
              </a:rPr>
              <a:t>6 - WNCDT will simply annotate date of processing, create a PDF file of the participating addendum</a:t>
            </a:r>
          </a:p>
          <a:p>
            <a:r>
              <a:rPr lang="en-US" sz="1400" dirty="0" smtClean="0">
                <a:latin typeface="Rockwell" pitchFamily="18" charset="0"/>
              </a:rPr>
              <a:t>7 </a:t>
            </a:r>
            <a:r>
              <a:rPr lang="en-US" sz="1400" dirty="0">
                <a:latin typeface="Rockwell" pitchFamily="18" charset="0"/>
              </a:rPr>
              <a:t>– WNCDT will forward copies of the PDF file to state, </a:t>
            </a:r>
            <a:r>
              <a:rPr lang="en-US" sz="1400" dirty="0" smtClean="0">
                <a:latin typeface="Rockwell" pitchFamily="18" charset="0"/>
              </a:rPr>
              <a:t>contractor </a:t>
            </a:r>
            <a:r>
              <a:rPr lang="en-US" sz="1400" dirty="0">
                <a:latin typeface="Rockwell" pitchFamily="18" charset="0"/>
              </a:rPr>
              <a:t>and Contract Lead Administrator</a:t>
            </a:r>
          </a:p>
          <a:p>
            <a:pPr algn="ctr">
              <a:buFontTx/>
              <a:buNone/>
            </a:pPr>
            <a:r>
              <a:rPr lang="en-US" sz="1200" dirty="0" smtClean="0">
                <a:latin typeface="Rockwell" pitchFamily="18" charset="0"/>
              </a:rPr>
              <a:t>WSCA-NASPO </a:t>
            </a:r>
            <a:r>
              <a:rPr lang="en-US" sz="1200" dirty="0">
                <a:latin typeface="Rockwell" pitchFamily="18" charset="0"/>
              </a:rPr>
              <a:t>Cooperative Development </a:t>
            </a:r>
            <a:r>
              <a:rPr lang="en-US" sz="1200" dirty="0" smtClean="0">
                <a:latin typeface="Rockwell" pitchFamily="18" charset="0"/>
              </a:rPr>
              <a:t>Team </a:t>
            </a:r>
            <a:r>
              <a:rPr lang="en-US" sz="1200" dirty="0">
                <a:latin typeface="Rockwell" pitchFamily="18" charset="0"/>
              </a:rPr>
              <a:t>will complete steps 6 and </a:t>
            </a:r>
            <a:r>
              <a:rPr lang="en-US" sz="1200" dirty="0" smtClean="0">
                <a:latin typeface="Rockwell" pitchFamily="18" charset="0"/>
              </a:rPr>
              <a:t>7.</a:t>
            </a:r>
            <a:endParaRPr lang="en-US" sz="1200" dirty="0">
              <a:latin typeface="Rockwell" pitchFamily="18" charset="0"/>
            </a:endParaRPr>
          </a:p>
          <a:p>
            <a:pPr algn="ctr">
              <a:buFontTx/>
              <a:buNone/>
            </a:pPr>
            <a:r>
              <a:rPr lang="en-US" sz="1200" dirty="0">
                <a:latin typeface="Rockwell" pitchFamily="18" charset="0"/>
              </a:rPr>
              <a:t>This process will be done with scanned files and PDF files, unless states require physical signatures</a:t>
            </a:r>
          </a:p>
          <a:p>
            <a:pPr algn="ctr">
              <a:buFontTx/>
              <a:buNone/>
            </a:pPr>
            <a:r>
              <a:rPr lang="en-US" sz="1200" dirty="0">
                <a:latin typeface="Rockwell" pitchFamily="18" charset="0"/>
              </a:rPr>
              <a:t>(please let WNCDT know this as soon as possible, so we can adjust process)</a:t>
            </a:r>
          </a:p>
          <a:p>
            <a:pPr algn="ctr">
              <a:buFontTx/>
              <a:buNone/>
            </a:pPr>
            <a:endParaRPr lang="en-US" sz="1200" dirty="0">
              <a:latin typeface="Rockwell" pitchFamily="18" charset="0"/>
            </a:endParaRPr>
          </a:p>
          <a:p>
            <a:pPr>
              <a:buFontTx/>
              <a:buNone/>
            </a:pPr>
            <a:endParaRPr lang="en-US" dirty="0"/>
          </a:p>
        </p:txBody>
      </p:sp>
      <p:pic>
        <p:nvPicPr>
          <p:cNvPr id="9" name="Picture 8" descr="wsca-naspo-logo.jpg"/>
          <p:cNvPicPr>
            <a:picLocks noChangeAspect="1"/>
          </p:cNvPicPr>
          <p:nvPr/>
        </p:nvPicPr>
        <p:blipFill>
          <a:blip r:embed="rId3"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1287526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9300A16F-984F-4B09-AB64-BFFC351ECF62}" type="slidenum">
              <a:rPr lang="en-US" sz="1400">
                <a:latin typeface="+mn-lt"/>
              </a:rPr>
              <a:pPr algn="r">
                <a:defRPr/>
              </a:pPr>
              <a:t>21</a:t>
            </a:fld>
            <a:endParaRPr lang="en-US" sz="1400">
              <a:latin typeface="+mn-lt"/>
            </a:endParaRPr>
          </a:p>
        </p:txBody>
      </p:sp>
      <p:sp>
        <p:nvSpPr>
          <p:cNvPr id="41989" name="Rectangle 2"/>
          <p:cNvSpPr>
            <a:spLocks noGrp="1" noChangeArrowheads="1"/>
          </p:cNvSpPr>
          <p:nvPr>
            <p:ph type="title" idx="4294967295"/>
          </p:nvPr>
        </p:nvSpPr>
        <p:spPr>
          <a:xfrm>
            <a:off x="2590800" y="0"/>
            <a:ext cx="4114800" cy="1143000"/>
          </a:xfrm>
        </p:spPr>
        <p:txBody>
          <a:bodyPr/>
          <a:lstStyle/>
          <a:p>
            <a:r>
              <a:rPr lang="en-US" sz="3600">
                <a:latin typeface="Rockwell" pitchFamily="18" charset="0"/>
              </a:rPr>
              <a:t>Then What?</a:t>
            </a:r>
          </a:p>
        </p:txBody>
      </p:sp>
      <p:sp>
        <p:nvSpPr>
          <p:cNvPr id="41990" name="Rectangle 3"/>
          <p:cNvSpPr>
            <a:spLocks noGrp="1" noChangeArrowheads="1"/>
          </p:cNvSpPr>
          <p:nvPr>
            <p:ph type="body" idx="4294967295"/>
          </p:nvPr>
        </p:nvSpPr>
        <p:spPr>
          <a:xfrm>
            <a:off x="228600" y="1143000"/>
            <a:ext cx="8686800" cy="5029200"/>
          </a:xfrm>
        </p:spPr>
        <p:txBody>
          <a:bodyPr/>
          <a:lstStyle/>
          <a:p>
            <a:r>
              <a:rPr lang="en-US" sz="2800" dirty="0">
                <a:latin typeface="Rockwell" pitchFamily="18" charset="0"/>
              </a:rPr>
              <a:t>Participating addenda will be posted </a:t>
            </a:r>
            <a:r>
              <a:rPr lang="en-US" sz="2800" dirty="0" smtClean="0">
                <a:latin typeface="Rockwell" pitchFamily="18" charset="0"/>
              </a:rPr>
              <a:t>on the WSCA-NASPO Website or Lead State Website</a:t>
            </a:r>
            <a:endParaRPr lang="en-US" sz="2800" dirty="0">
              <a:latin typeface="Rockwell" pitchFamily="18" charset="0"/>
            </a:endParaRPr>
          </a:p>
          <a:p>
            <a:endParaRPr lang="en-US" sz="2800" dirty="0">
              <a:latin typeface="Rockwell" pitchFamily="18" charset="0"/>
            </a:endParaRPr>
          </a:p>
          <a:p>
            <a:r>
              <a:rPr lang="en-US" sz="2800" dirty="0">
                <a:latin typeface="Rockwell" pitchFamily="18" charset="0"/>
              </a:rPr>
              <a:t>Participation will be indicated on the WSCA website, which also will link </a:t>
            </a:r>
            <a:r>
              <a:rPr lang="en-US" sz="2800" dirty="0" smtClean="0">
                <a:latin typeface="Rockwell" pitchFamily="18" charset="0"/>
              </a:rPr>
              <a:t>to Lead State Website</a:t>
            </a:r>
            <a:endParaRPr lang="en-US" sz="2800" dirty="0">
              <a:latin typeface="Rockwell" pitchFamily="18" charset="0"/>
            </a:endParaRPr>
          </a:p>
          <a:p>
            <a:endParaRPr lang="en-US" sz="2800" dirty="0">
              <a:latin typeface="Rockwell" pitchFamily="18" charset="0"/>
            </a:endParaRPr>
          </a:p>
          <a:p>
            <a:r>
              <a:rPr lang="en-US" sz="2800" dirty="0" smtClean="0">
                <a:latin typeface="Rockwell" pitchFamily="18" charset="0"/>
              </a:rPr>
              <a:t>Contractors </a:t>
            </a:r>
            <a:r>
              <a:rPr lang="en-US" sz="2800" dirty="0">
                <a:latin typeface="Rockwell" pitchFamily="18" charset="0"/>
              </a:rPr>
              <a:t>can create and maintain state specific </a:t>
            </a:r>
            <a:r>
              <a:rPr lang="en-US" sz="2800" dirty="0" smtClean="0">
                <a:latin typeface="Rockwell" pitchFamily="18" charset="0"/>
              </a:rPr>
              <a:t>web </a:t>
            </a:r>
            <a:r>
              <a:rPr lang="en-US" sz="2800" dirty="0">
                <a:latin typeface="Rockwell" pitchFamily="18" charset="0"/>
              </a:rPr>
              <a:t>pages from their main contract </a:t>
            </a:r>
            <a:r>
              <a:rPr lang="en-US" sz="2800" dirty="0" smtClean="0">
                <a:latin typeface="Rockwell" pitchFamily="18" charset="0"/>
              </a:rPr>
              <a:t>web </a:t>
            </a:r>
            <a:r>
              <a:rPr lang="en-US" sz="2800" dirty="0">
                <a:latin typeface="Rockwell" pitchFamily="18" charset="0"/>
              </a:rPr>
              <a:t>page</a:t>
            </a:r>
          </a:p>
        </p:txBody>
      </p:sp>
      <p:pic>
        <p:nvPicPr>
          <p:cNvPr id="9" name="Picture 8" descr="wsca-naspo-logo.jpg"/>
          <p:cNvPicPr>
            <a:picLocks noChangeAspect="1"/>
          </p:cNvPicPr>
          <p:nvPr/>
        </p:nvPicPr>
        <p:blipFill>
          <a:blip r:embed="rId3"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41053796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2C70AC5D-66D6-4D99-88B6-98369DC57980}" type="slidenum">
              <a:rPr lang="en-US" sz="1400">
                <a:latin typeface="+mn-lt"/>
              </a:rPr>
              <a:pPr algn="r">
                <a:defRPr/>
              </a:pPr>
              <a:t>22</a:t>
            </a:fld>
            <a:endParaRPr lang="en-US" sz="1400">
              <a:latin typeface="+mn-lt"/>
            </a:endParaRPr>
          </a:p>
        </p:txBody>
      </p:sp>
      <p:sp>
        <p:nvSpPr>
          <p:cNvPr id="44037" name="Rectangle 2"/>
          <p:cNvSpPr>
            <a:spLocks noGrp="1" noChangeArrowheads="1"/>
          </p:cNvSpPr>
          <p:nvPr>
            <p:ph type="title" idx="4294967295"/>
          </p:nvPr>
        </p:nvSpPr>
        <p:spPr>
          <a:xfrm>
            <a:off x="2590800" y="0"/>
            <a:ext cx="4191000" cy="1143000"/>
          </a:xfrm>
        </p:spPr>
        <p:txBody>
          <a:bodyPr/>
          <a:lstStyle/>
          <a:p>
            <a:r>
              <a:rPr lang="en-US" sz="3200">
                <a:latin typeface="Rockwell" pitchFamily="18" charset="0"/>
              </a:rPr>
              <a:t>Round 2</a:t>
            </a:r>
            <a:br>
              <a:rPr lang="en-US" sz="3200">
                <a:latin typeface="Rockwell" pitchFamily="18" charset="0"/>
              </a:rPr>
            </a:br>
            <a:r>
              <a:rPr lang="en-US" sz="3200">
                <a:latin typeface="Rockwell" pitchFamily="18" charset="0"/>
              </a:rPr>
              <a:t>Participation Process</a:t>
            </a:r>
          </a:p>
        </p:txBody>
      </p:sp>
      <p:sp>
        <p:nvSpPr>
          <p:cNvPr id="44038" name="Rectangle 3"/>
          <p:cNvSpPr>
            <a:spLocks noGrp="1" noChangeArrowheads="1"/>
          </p:cNvSpPr>
          <p:nvPr>
            <p:ph type="body" idx="4294967295"/>
          </p:nvPr>
        </p:nvSpPr>
        <p:spPr>
          <a:xfrm>
            <a:off x="228600" y="1295400"/>
            <a:ext cx="8686800" cy="4830763"/>
          </a:xfrm>
        </p:spPr>
        <p:txBody>
          <a:bodyPr/>
          <a:lstStyle/>
          <a:p>
            <a:r>
              <a:rPr lang="en-US" sz="2800">
                <a:latin typeface="Rockwell" pitchFamily="18" charset="0"/>
              </a:rPr>
              <a:t>In case you determine that you will not enter into a state-level participating addendum, the WNCDT would like to understand how you want to proceed if other potentially eligible entities might want to participate</a:t>
            </a:r>
          </a:p>
          <a:p>
            <a:r>
              <a:rPr lang="en-US" sz="2800">
                <a:latin typeface="Rockwell" pitchFamily="18" charset="0"/>
              </a:rPr>
              <a:t>The WNCDT will try to handle questions from potentially eligible entities, unless you specifically tell us to do something else</a:t>
            </a:r>
          </a:p>
          <a:p>
            <a:r>
              <a:rPr lang="en-US" sz="2800">
                <a:latin typeface="Rockwell" pitchFamily="18" charset="0"/>
              </a:rPr>
              <a:t>The following process will be used when other states or entities wish to participate</a:t>
            </a:r>
          </a:p>
        </p:txBody>
      </p:sp>
      <p:pic>
        <p:nvPicPr>
          <p:cNvPr id="9" name="Picture 8" descr="wsca-naspo-logo.jpg"/>
          <p:cNvPicPr>
            <a:picLocks noChangeAspect="1"/>
          </p:cNvPicPr>
          <p:nvPr/>
        </p:nvPicPr>
        <p:blipFill>
          <a:blip r:embed="rId3"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8989745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BD5930C3-CD85-4F25-9E86-7726CA33BE48}" type="slidenum">
              <a:rPr lang="en-US" sz="1400">
                <a:latin typeface="+mn-lt"/>
              </a:rPr>
              <a:pPr algn="r">
                <a:defRPr/>
              </a:pPr>
              <a:t>23</a:t>
            </a:fld>
            <a:endParaRPr lang="en-US" sz="1400">
              <a:latin typeface="+mn-lt"/>
            </a:endParaRPr>
          </a:p>
        </p:txBody>
      </p:sp>
      <p:sp>
        <p:nvSpPr>
          <p:cNvPr id="46085" name="Rectangle 2"/>
          <p:cNvSpPr>
            <a:spLocks noGrp="1" noChangeArrowheads="1"/>
          </p:cNvSpPr>
          <p:nvPr>
            <p:ph type="title" idx="4294967295"/>
          </p:nvPr>
        </p:nvSpPr>
        <p:spPr>
          <a:xfrm>
            <a:off x="2590800" y="0"/>
            <a:ext cx="4191000" cy="1066800"/>
          </a:xfrm>
        </p:spPr>
        <p:txBody>
          <a:bodyPr/>
          <a:lstStyle/>
          <a:p>
            <a:r>
              <a:rPr lang="en-US" sz="3200">
                <a:latin typeface="Rockwell" pitchFamily="18" charset="0"/>
              </a:rPr>
              <a:t>Round 2 Details</a:t>
            </a:r>
          </a:p>
        </p:txBody>
      </p:sp>
      <p:sp>
        <p:nvSpPr>
          <p:cNvPr id="46086" name="Rectangle 3"/>
          <p:cNvSpPr>
            <a:spLocks noGrp="1" noChangeArrowheads="1"/>
          </p:cNvSpPr>
          <p:nvPr>
            <p:ph type="body" idx="4294967295"/>
          </p:nvPr>
        </p:nvSpPr>
        <p:spPr>
          <a:xfrm>
            <a:off x="228600" y="1219200"/>
            <a:ext cx="8686800" cy="5105400"/>
          </a:xfrm>
        </p:spPr>
        <p:txBody>
          <a:bodyPr/>
          <a:lstStyle/>
          <a:p>
            <a:pPr>
              <a:buFontTx/>
              <a:buNone/>
            </a:pPr>
            <a:r>
              <a:rPr lang="en-US" sz="2000" dirty="0">
                <a:latin typeface="Rockwell" pitchFamily="18" charset="0"/>
              </a:rPr>
              <a:t>How do we get people signed up?</a:t>
            </a:r>
          </a:p>
          <a:p>
            <a:r>
              <a:rPr lang="en-US" sz="1600" dirty="0">
                <a:latin typeface="Rockwell" pitchFamily="18" charset="0"/>
              </a:rPr>
              <a:t>1 – email request from entity (can be through </a:t>
            </a:r>
            <a:r>
              <a:rPr lang="en-US" sz="1600" dirty="0" smtClean="0">
                <a:latin typeface="Rockwell" pitchFamily="18" charset="0"/>
              </a:rPr>
              <a:t>contractor) </a:t>
            </a:r>
            <a:r>
              <a:rPr lang="en-US" sz="1600" dirty="0">
                <a:latin typeface="Rockwell" pitchFamily="18" charset="0"/>
              </a:rPr>
              <a:t>as long as these details are included:  contact individual’s name, full name of entity, phone number, email address, physical address</a:t>
            </a:r>
          </a:p>
          <a:p>
            <a:r>
              <a:rPr lang="en-US" sz="1600" dirty="0">
                <a:latin typeface="Rockwell" pitchFamily="18" charset="0"/>
              </a:rPr>
              <a:t>2 – WNCDT will email state director and request authorization for participation</a:t>
            </a:r>
          </a:p>
          <a:p>
            <a:r>
              <a:rPr lang="en-US" sz="1600" dirty="0">
                <a:latin typeface="Rockwell" pitchFamily="18" charset="0"/>
              </a:rPr>
              <a:t>3 – WNCDT will email back both </a:t>
            </a:r>
            <a:r>
              <a:rPr lang="en-US" sz="1600" dirty="0" smtClean="0">
                <a:latin typeface="Rockwell" pitchFamily="18" charset="0"/>
              </a:rPr>
              <a:t>contractor </a:t>
            </a:r>
            <a:r>
              <a:rPr lang="en-US" sz="1600" dirty="0">
                <a:latin typeface="Rockwell" pitchFamily="18" charset="0"/>
              </a:rPr>
              <a:t>and entity with authorization to proceed to complete the participating addendum</a:t>
            </a:r>
          </a:p>
          <a:p>
            <a:r>
              <a:rPr lang="en-US" sz="1600" dirty="0">
                <a:latin typeface="Rockwell" pitchFamily="18" charset="0"/>
              </a:rPr>
              <a:t>4 – Entity completes the </a:t>
            </a:r>
            <a:r>
              <a:rPr lang="en-US" sz="1600" dirty="0" smtClean="0">
                <a:latin typeface="Rockwell" pitchFamily="18" charset="0"/>
              </a:rPr>
              <a:t>draft </a:t>
            </a:r>
            <a:r>
              <a:rPr lang="en-US" sz="1600" dirty="0">
                <a:latin typeface="Rockwell" pitchFamily="18" charset="0"/>
              </a:rPr>
              <a:t>participating addendum (from the WNCDT), negotiates signs it and forwards it to </a:t>
            </a:r>
            <a:r>
              <a:rPr lang="en-US" sz="1600" dirty="0" smtClean="0">
                <a:latin typeface="Rockwell" pitchFamily="18" charset="0"/>
              </a:rPr>
              <a:t>contractor for signature [this </a:t>
            </a:r>
            <a:r>
              <a:rPr lang="en-US" sz="1600" dirty="0">
                <a:latin typeface="Rockwell" pitchFamily="18" charset="0"/>
              </a:rPr>
              <a:t>can be done by scanning signed documents if that is permitted by the entity]</a:t>
            </a:r>
          </a:p>
          <a:p>
            <a:r>
              <a:rPr lang="en-US" sz="1600" dirty="0">
                <a:latin typeface="Rockwell" pitchFamily="18" charset="0"/>
              </a:rPr>
              <a:t>5 – </a:t>
            </a:r>
            <a:r>
              <a:rPr lang="en-US" sz="1600" dirty="0" smtClean="0">
                <a:latin typeface="Rockwell" pitchFamily="18" charset="0"/>
              </a:rPr>
              <a:t>Contractor signs </a:t>
            </a:r>
            <a:r>
              <a:rPr lang="en-US" sz="1600" dirty="0">
                <a:latin typeface="Rockwell" pitchFamily="18" charset="0"/>
              </a:rPr>
              <a:t>participating addendum and forwards </a:t>
            </a:r>
            <a:r>
              <a:rPr lang="en-US" sz="1600" dirty="0" smtClean="0">
                <a:latin typeface="Rockwell" pitchFamily="18" charset="0"/>
              </a:rPr>
              <a:t>back to entity for signature.  Entity signs and sends to both contractor and WNCDT </a:t>
            </a:r>
            <a:r>
              <a:rPr lang="en-US" sz="1600" dirty="0">
                <a:latin typeface="Rockwell" pitchFamily="18" charset="0"/>
              </a:rPr>
              <a:t>at </a:t>
            </a:r>
            <a:r>
              <a:rPr lang="en-US" sz="1600" dirty="0">
                <a:latin typeface="Rockwell" pitchFamily="18" charset="0"/>
                <a:hlinkClick r:id="rId3"/>
              </a:rPr>
              <a:t>wncoopdt@gmail.com</a:t>
            </a:r>
            <a:endParaRPr lang="en-US" sz="1600" dirty="0">
              <a:latin typeface="Rockwell" pitchFamily="18" charset="0"/>
            </a:endParaRPr>
          </a:p>
          <a:p>
            <a:r>
              <a:rPr lang="en-US" sz="1600" dirty="0">
                <a:latin typeface="Rockwell" pitchFamily="18" charset="0"/>
              </a:rPr>
              <a:t>6 – WNCDT will annotate on the participating addendum state authorization, create a PDF file of the participating addendum and the state authorization</a:t>
            </a:r>
          </a:p>
          <a:p>
            <a:r>
              <a:rPr lang="en-US" sz="1600" dirty="0">
                <a:latin typeface="Rockwell" pitchFamily="18" charset="0"/>
              </a:rPr>
              <a:t>7 – WNCDT will forward copies of the PDF file to entity, contract providers point of contact and the entity</a:t>
            </a:r>
          </a:p>
          <a:p>
            <a:pPr algn="ctr">
              <a:buFontTx/>
              <a:buNone/>
            </a:pPr>
            <a:r>
              <a:rPr lang="en-US" sz="1200" dirty="0">
                <a:latin typeface="Rockwell" pitchFamily="18" charset="0"/>
              </a:rPr>
              <a:t>WSCA/NASPO Cooperative Development </a:t>
            </a:r>
            <a:r>
              <a:rPr lang="en-US" sz="1200" dirty="0" smtClean="0">
                <a:latin typeface="Rockwell" pitchFamily="18" charset="0"/>
              </a:rPr>
              <a:t>Team </a:t>
            </a:r>
            <a:r>
              <a:rPr lang="en-US" sz="1200" dirty="0">
                <a:latin typeface="Rockwell" pitchFamily="18" charset="0"/>
              </a:rPr>
              <a:t>will complete steps 6 and </a:t>
            </a:r>
            <a:r>
              <a:rPr lang="en-US" sz="1200" dirty="0" smtClean="0">
                <a:latin typeface="Rockwell" pitchFamily="18" charset="0"/>
              </a:rPr>
              <a:t>7</a:t>
            </a:r>
            <a:endParaRPr lang="en-US" sz="1200" dirty="0">
              <a:latin typeface="Rockwell" pitchFamily="18" charset="0"/>
            </a:endParaRPr>
          </a:p>
          <a:p>
            <a:endParaRPr lang="en-US" dirty="0">
              <a:latin typeface="Rockwell" pitchFamily="18" charset="0"/>
            </a:endParaRPr>
          </a:p>
        </p:txBody>
      </p:sp>
      <p:pic>
        <p:nvPicPr>
          <p:cNvPr id="9" name="Picture 8" descr="wsca-naspo-logo.jpg"/>
          <p:cNvPicPr>
            <a:picLocks noChangeAspect="1"/>
          </p:cNvPicPr>
          <p:nvPr/>
        </p:nvPicPr>
        <p:blipFill>
          <a:blip r:embed="rId4"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3885953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txBox="1">
            <a:spLocks noGrp="1"/>
          </p:cNvSpPr>
          <p:nvPr/>
        </p:nvSpPr>
        <p:spPr bwMode="auto">
          <a:xfrm>
            <a:off x="457200" y="6245225"/>
            <a:ext cx="2133600" cy="476250"/>
          </a:xfrm>
          <a:prstGeom prst="rect">
            <a:avLst/>
          </a:prstGeom>
          <a:noFill/>
          <a:ln>
            <a:miter lim="800000"/>
            <a:headEnd/>
            <a:tailEnd/>
          </a:ln>
        </p:spPr>
        <p:txBody>
          <a:bodyPr/>
          <a:lstStyle/>
          <a:p>
            <a:pPr>
              <a:defRPr/>
            </a:pPr>
            <a:r>
              <a:rPr lang="en-US" sz="1400" dirty="0" smtClean="0">
                <a:latin typeface="+mn-lt"/>
              </a:rPr>
              <a:t>July 2013</a:t>
            </a:r>
            <a:endParaRPr lang="en-US" sz="1400" dirty="0">
              <a:latin typeface="+mn-lt"/>
            </a:endParaRPr>
          </a:p>
        </p:txBody>
      </p:sp>
      <p:sp>
        <p:nvSpPr>
          <p:cNvPr id="7" name="Footer Placeholder 4"/>
          <p:cNvSpPr txBox="1">
            <a:spLocks noGrp="1"/>
          </p:cNvSpPr>
          <p:nvPr/>
        </p:nvSpPr>
        <p:spPr bwMode="auto">
          <a:xfrm>
            <a:off x="3124200" y="6245225"/>
            <a:ext cx="2895600" cy="476250"/>
          </a:xfrm>
          <a:prstGeom prst="rect">
            <a:avLst/>
          </a:prstGeom>
          <a:noFill/>
          <a:ln>
            <a:miter lim="800000"/>
            <a:headEnd/>
            <a:tailEnd/>
          </a:ln>
        </p:spPr>
        <p:txBody>
          <a:bodyPr/>
          <a:lstStyle/>
          <a:p>
            <a:pPr algn="ctr">
              <a:defRPr/>
            </a:pPr>
            <a:r>
              <a:rPr lang="en-US" sz="1400" dirty="0" smtClean="0">
                <a:latin typeface="+mn-lt"/>
              </a:rPr>
              <a:t>WSCA-NASPO </a:t>
            </a:r>
            <a:r>
              <a:rPr lang="en-US" sz="1400" dirty="0">
                <a:latin typeface="+mn-lt"/>
              </a:rPr>
              <a:t>Eligibility Process</a:t>
            </a:r>
          </a:p>
        </p:txBody>
      </p:sp>
      <p:sp>
        <p:nvSpPr>
          <p:cNvPr id="8" name="Slide Number Placeholder 5"/>
          <p:cNvSpPr txBox="1">
            <a:spLocks noGrp="1"/>
          </p:cNvSpPr>
          <p:nvPr/>
        </p:nvSpPr>
        <p:spPr bwMode="auto">
          <a:xfrm>
            <a:off x="6553200" y="6245225"/>
            <a:ext cx="2133600" cy="476250"/>
          </a:xfrm>
          <a:prstGeom prst="rect">
            <a:avLst/>
          </a:prstGeom>
          <a:noFill/>
          <a:ln>
            <a:miter lim="800000"/>
            <a:headEnd/>
            <a:tailEnd/>
          </a:ln>
        </p:spPr>
        <p:txBody>
          <a:bodyPr/>
          <a:lstStyle/>
          <a:p>
            <a:pPr algn="r">
              <a:defRPr/>
            </a:pPr>
            <a:fld id="{14C5136F-248A-4689-9FF1-B614F6CFF846}" type="slidenum">
              <a:rPr lang="en-US" sz="1400">
                <a:latin typeface="+mn-lt"/>
              </a:rPr>
              <a:pPr algn="r">
                <a:defRPr/>
              </a:pPr>
              <a:t>24</a:t>
            </a:fld>
            <a:endParaRPr lang="en-US" sz="1400">
              <a:latin typeface="+mn-lt"/>
            </a:endParaRPr>
          </a:p>
        </p:txBody>
      </p:sp>
      <p:sp>
        <p:nvSpPr>
          <p:cNvPr id="48133" name="Rectangle 2"/>
          <p:cNvSpPr>
            <a:spLocks noGrp="1" noChangeArrowheads="1"/>
          </p:cNvSpPr>
          <p:nvPr>
            <p:ph type="title" idx="4294967295"/>
          </p:nvPr>
        </p:nvSpPr>
        <p:spPr>
          <a:xfrm>
            <a:off x="2590800" y="0"/>
            <a:ext cx="4191000" cy="1143000"/>
          </a:xfrm>
        </p:spPr>
        <p:txBody>
          <a:bodyPr/>
          <a:lstStyle/>
          <a:p>
            <a:r>
              <a:rPr lang="en-US" sz="3600">
                <a:latin typeface="Rockwell" pitchFamily="18" charset="0"/>
              </a:rPr>
              <a:t>Thank You</a:t>
            </a:r>
          </a:p>
        </p:txBody>
      </p:sp>
      <p:sp>
        <p:nvSpPr>
          <p:cNvPr id="48134" name="Rectangle 3"/>
          <p:cNvSpPr>
            <a:spLocks noGrp="1" noChangeArrowheads="1"/>
          </p:cNvSpPr>
          <p:nvPr>
            <p:ph type="body" idx="4294967295"/>
          </p:nvPr>
        </p:nvSpPr>
        <p:spPr>
          <a:xfrm>
            <a:off x="228600" y="1143000"/>
            <a:ext cx="8686800" cy="5029200"/>
          </a:xfrm>
        </p:spPr>
        <p:txBody>
          <a:bodyPr>
            <a:normAutofit/>
          </a:bodyPr>
          <a:lstStyle/>
          <a:p>
            <a:r>
              <a:rPr lang="en-US" dirty="0">
                <a:latin typeface="Rockwell" pitchFamily="18" charset="0"/>
              </a:rPr>
              <a:t>Please let the WNCDT know if we can be of any assistance:</a:t>
            </a:r>
          </a:p>
          <a:p>
            <a:pPr lvl="1"/>
            <a:r>
              <a:rPr lang="en-US" dirty="0" smtClean="0">
                <a:latin typeface="Rockwell" pitchFamily="18" charset="0"/>
              </a:rPr>
              <a:t>Tim Hay, WSCA-NASPO </a:t>
            </a:r>
            <a:r>
              <a:rPr lang="en-US" dirty="0">
                <a:latin typeface="Rockwell" pitchFamily="18" charset="0"/>
              </a:rPr>
              <a:t>Cooperative Development </a:t>
            </a:r>
            <a:r>
              <a:rPr lang="en-US" dirty="0" smtClean="0">
                <a:latin typeface="Rockwell" pitchFamily="18" charset="0"/>
              </a:rPr>
              <a:t>Coordinator </a:t>
            </a:r>
            <a:br>
              <a:rPr lang="en-US" dirty="0" smtClean="0">
                <a:latin typeface="Rockwell" pitchFamily="18" charset="0"/>
              </a:rPr>
            </a:br>
            <a:r>
              <a:rPr lang="en-US" dirty="0" smtClean="0">
                <a:latin typeface="Rockwell" pitchFamily="18" charset="0"/>
              </a:rPr>
              <a:t>(</a:t>
            </a:r>
            <a:r>
              <a:rPr lang="en-US" dirty="0" smtClean="0">
                <a:latin typeface="Rockwell" pitchFamily="18" charset="0"/>
                <a:hlinkClick r:id="rId3"/>
              </a:rPr>
              <a:t>thay@wsca-naspo.org</a:t>
            </a:r>
            <a:r>
              <a:rPr lang="en-US" dirty="0" smtClean="0">
                <a:latin typeface="Rockwell" pitchFamily="18" charset="0"/>
              </a:rPr>
              <a:t>)</a:t>
            </a:r>
            <a:endParaRPr lang="en-US" dirty="0">
              <a:latin typeface="Rockwell" pitchFamily="18" charset="0"/>
            </a:endParaRPr>
          </a:p>
          <a:p>
            <a:pPr lvl="1"/>
            <a:r>
              <a:rPr lang="en-US" dirty="0">
                <a:latin typeface="Rockwell" pitchFamily="18" charset="0"/>
              </a:rPr>
              <a:t>Paul Stembler, </a:t>
            </a:r>
            <a:r>
              <a:rPr lang="en-US" dirty="0" smtClean="0">
                <a:latin typeface="Rockwell" pitchFamily="18" charset="0"/>
              </a:rPr>
              <a:t>WSCA-NASPO </a:t>
            </a:r>
            <a:r>
              <a:rPr lang="en-US" dirty="0">
                <a:latin typeface="Rockwell" pitchFamily="18" charset="0"/>
              </a:rPr>
              <a:t>Cooperative Development Coordinator </a:t>
            </a:r>
            <a:r>
              <a:rPr lang="en-US" dirty="0" smtClean="0">
                <a:latin typeface="Rockwell" pitchFamily="18" charset="0"/>
              </a:rPr>
              <a:t/>
            </a:r>
            <a:br>
              <a:rPr lang="en-US" dirty="0" smtClean="0">
                <a:latin typeface="Rockwell" pitchFamily="18" charset="0"/>
              </a:rPr>
            </a:br>
            <a:r>
              <a:rPr lang="en-US" dirty="0" smtClean="0">
                <a:latin typeface="Rockwell" pitchFamily="18" charset="0"/>
              </a:rPr>
              <a:t>(</a:t>
            </a:r>
            <a:r>
              <a:rPr lang="en-US" dirty="0" smtClean="0">
                <a:latin typeface="Rockwell" pitchFamily="18" charset="0"/>
                <a:hlinkClick r:id="rId4"/>
              </a:rPr>
              <a:t>pstembler@wsca-naspo.com</a:t>
            </a:r>
            <a:r>
              <a:rPr lang="en-US" dirty="0">
                <a:latin typeface="Rockwell" pitchFamily="18" charset="0"/>
              </a:rPr>
              <a:t>)</a:t>
            </a:r>
          </a:p>
          <a:p>
            <a:pPr lvl="1"/>
            <a:r>
              <a:rPr lang="en-US" dirty="0">
                <a:latin typeface="Rockwell" pitchFamily="18" charset="0"/>
              </a:rPr>
              <a:t>We use </a:t>
            </a:r>
            <a:r>
              <a:rPr lang="en-US" dirty="0">
                <a:latin typeface="Rockwell" pitchFamily="18" charset="0"/>
                <a:hlinkClick r:id="rId5"/>
              </a:rPr>
              <a:t>wncoopdt@gmail.com</a:t>
            </a:r>
            <a:r>
              <a:rPr lang="en-US" dirty="0">
                <a:latin typeface="Rockwell" pitchFamily="18" charset="0"/>
              </a:rPr>
              <a:t> to keep traffic about this contract concentrated in one location</a:t>
            </a:r>
          </a:p>
        </p:txBody>
      </p:sp>
      <p:pic>
        <p:nvPicPr>
          <p:cNvPr id="9" name="Picture 8" descr="wsca-naspo-logo.jpg"/>
          <p:cNvPicPr>
            <a:picLocks noChangeAspect="1"/>
          </p:cNvPicPr>
          <p:nvPr/>
        </p:nvPicPr>
        <p:blipFill>
          <a:blip r:embed="rId6" cstate="print"/>
          <a:stretch>
            <a:fillRect/>
          </a:stretch>
        </p:blipFill>
        <p:spPr>
          <a:xfrm>
            <a:off x="304800" y="152400"/>
            <a:ext cx="1936272" cy="1066800"/>
          </a:xfrm>
          <a:prstGeom prst="rect">
            <a:avLst/>
          </a:prstGeom>
        </p:spPr>
      </p:pic>
    </p:spTree>
    <p:extLst>
      <p:ext uri="{BB962C8B-B14F-4D97-AF65-F5344CB8AC3E}">
        <p14:creationId xmlns:p14="http://schemas.microsoft.com/office/powerpoint/2010/main" val="2431357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2133600"/>
            <a:ext cx="8229600" cy="3687763"/>
          </a:xfrm>
        </p:spPr>
        <p:txBody>
          <a:bodyPr>
            <a:normAutofit lnSpcReduction="10000"/>
          </a:bodyPr>
          <a:lstStyle/>
          <a:p>
            <a:pPr marL="0" indent="0" algn="ctr">
              <a:buNone/>
            </a:pPr>
            <a:r>
              <a:rPr lang="en-US" b="1" dirty="0" smtClean="0"/>
              <a:t>Questions?</a:t>
            </a:r>
            <a:endParaRPr lang="en-US" dirty="0" smtClean="0"/>
          </a:p>
          <a:p>
            <a:pPr marL="457200" lvl="1" indent="0">
              <a:buNone/>
            </a:pPr>
            <a:endParaRPr lang="en-US" sz="2000" dirty="0" smtClean="0"/>
          </a:p>
          <a:p>
            <a:pPr marL="457200" lvl="1" indent="0">
              <a:buNone/>
            </a:pPr>
            <a:endParaRPr lang="en-US" sz="2000" dirty="0"/>
          </a:p>
          <a:p>
            <a:pPr marL="457200" lvl="1" indent="0">
              <a:buNone/>
            </a:pPr>
            <a:endParaRPr lang="en-US" sz="2000" dirty="0"/>
          </a:p>
          <a:p>
            <a:pPr marL="457200" lvl="1" indent="0">
              <a:buNone/>
            </a:pPr>
            <a:r>
              <a:rPr lang="en-US" sz="2000" b="1" dirty="0" smtClean="0"/>
              <a:t>Robert Paulson, Jr.</a:t>
            </a:r>
            <a:r>
              <a:rPr lang="en-US" sz="2000" dirty="0" smtClean="0"/>
              <a:t>, C.P.M., Contracts Specialist, Washington </a:t>
            </a:r>
            <a:r>
              <a:rPr lang="en-US" sz="2000" dirty="0"/>
              <a:t>State Department of Enterprise Services, Contracts &amp; Legal Services </a:t>
            </a:r>
            <a:r>
              <a:rPr lang="en-US" sz="2000" dirty="0" smtClean="0"/>
              <a:t>Division. </a:t>
            </a:r>
          </a:p>
          <a:p>
            <a:pPr marL="457200" lvl="1" indent="0">
              <a:spcBef>
                <a:spcPts val="0"/>
              </a:spcBef>
              <a:buNone/>
            </a:pPr>
            <a:r>
              <a:rPr lang="en-US" sz="2000" dirty="0" smtClean="0"/>
              <a:t>Phone</a:t>
            </a:r>
            <a:r>
              <a:rPr lang="en-US" sz="2000" dirty="0"/>
              <a:t>: (360) </a:t>
            </a:r>
            <a:r>
              <a:rPr lang="en-US" sz="2000" dirty="0" smtClean="0"/>
              <a:t>407-9430;  E-mail</a:t>
            </a:r>
            <a:r>
              <a:rPr lang="en-US" sz="2000" dirty="0"/>
              <a:t>: </a:t>
            </a:r>
            <a:r>
              <a:rPr lang="en-US" sz="2000" u="sng" dirty="0">
                <a:hlinkClick r:id="rId2"/>
              </a:rPr>
              <a:t>robert.paulson@des.wa.gov</a:t>
            </a:r>
            <a:r>
              <a:rPr lang="en-US" sz="2000" dirty="0"/>
              <a:t> </a:t>
            </a:r>
          </a:p>
          <a:p>
            <a:pPr marL="457200" lvl="1" indent="0">
              <a:buNone/>
            </a:pPr>
            <a:endParaRPr lang="en-US" sz="2000" dirty="0" smtClean="0"/>
          </a:p>
          <a:p>
            <a:pPr marL="457200" lvl="1" indent="0">
              <a:buNone/>
            </a:pPr>
            <a:r>
              <a:rPr lang="en-US" sz="2000" b="1" dirty="0" smtClean="0"/>
              <a:t>Tim Hay</a:t>
            </a:r>
            <a:r>
              <a:rPr lang="en-US" sz="2000" dirty="0" smtClean="0"/>
              <a:t>, WSCA-NASPO Cooperative Development Coordinator.  Office Phone: (503) 428-5705;  E-mail: </a:t>
            </a:r>
            <a:r>
              <a:rPr lang="en-US" sz="2000" dirty="0" smtClean="0">
                <a:hlinkClick r:id="rId3"/>
              </a:rPr>
              <a:t>thay@wsca-naspo.org</a:t>
            </a:r>
            <a:r>
              <a:rPr lang="en-US" sz="2000" dirty="0" smtClean="0"/>
              <a:t>  </a:t>
            </a:r>
            <a:endParaRPr lang="en-US" sz="2000" dirty="0"/>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25</a:t>
            </a:fld>
            <a:endParaRPr lang="en-US" sz="1400" dirty="0">
              <a:latin typeface="+mn-lt"/>
            </a:endParaRPr>
          </a:p>
        </p:txBody>
      </p:sp>
      <p:pic>
        <p:nvPicPr>
          <p:cNvPr id="9" name="Picture 1" descr="Description: image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4780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303895" cy="4419600"/>
          </a:xfrm>
        </p:spPr>
        <p:txBody>
          <a:bodyPr>
            <a:normAutofit/>
          </a:bodyPr>
          <a:lstStyle/>
          <a:p>
            <a:r>
              <a:rPr lang="en-US" b="1" dirty="0" smtClean="0"/>
              <a:t>Sourcing team members</a:t>
            </a:r>
            <a:endParaRPr lang="en-US" dirty="0" smtClean="0"/>
          </a:p>
          <a:p>
            <a:pPr lvl="1">
              <a:buFont typeface="Courier New" pitchFamily="49" charset="0"/>
              <a:buChar char="o"/>
            </a:pPr>
            <a:r>
              <a:rPr lang="en-US" sz="2400" dirty="0" smtClean="0"/>
              <a:t>Doug </a:t>
            </a:r>
            <a:r>
              <a:rPr lang="en-US" sz="2400" dirty="0"/>
              <a:t>Richins and Richard Carlson, WSCA-NASPO</a:t>
            </a:r>
          </a:p>
          <a:p>
            <a:pPr lvl="1">
              <a:buFont typeface="Courier New" pitchFamily="49" charset="0"/>
              <a:buChar char="o"/>
            </a:pPr>
            <a:r>
              <a:rPr lang="en-US" sz="2400" dirty="0"/>
              <a:t>Robert </a:t>
            </a:r>
            <a:r>
              <a:rPr lang="en-US" sz="2400" dirty="0" smtClean="0"/>
              <a:t>Paulson and Cathy Moxley, </a:t>
            </a:r>
            <a:r>
              <a:rPr lang="en-US" sz="2400" dirty="0"/>
              <a:t>Washington – Lead State</a:t>
            </a:r>
          </a:p>
          <a:p>
            <a:pPr lvl="1">
              <a:buFont typeface="Courier New" pitchFamily="49" charset="0"/>
              <a:buChar char="o"/>
            </a:pPr>
            <a:r>
              <a:rPr lang="en-US" sz="2400" dirty="0"/>
              <a:t>Beverly Walters, </a:t>
            </a:r>
            <a:r>
              <a:rPr lang="en-US" sz="2400" dirty="0" smtClean="0"/>
              <a:t>Dept. of Corrections, Mississippi</a:t>
            </a:r>
            <a:endParaRPr lang="en-US" sz="2400" dirty="0"/>
          </a:p>
          <a:p>
            <a:pPr lvl="1">
              <a:buFont typeface="Courier New" pitchFamily="49" charset="0"/>
              <a:buChar char="o"/>
            </a:pPr>
            <a:r>
              <a:rPr lang="en-US" sz="2400" dirty="0" smtClean="0"/>
              <a:t>Laura Bybee then Gerald Elrod, Central Purchasing Division, Oklahoma</a:t>
            </a:r>
          </a:p>
          <a:p>
            <a:pPr lvl="1">
              <a:buFont typeface="Courier New" pitchFamily="49" charset="0"/>
              <a:buChar char="o"/>
            </a:pPr>
            <a:r>
              <a:rPr lang="en-US" sz="2400" dirty="0"/>
              <a:t>Ann Toyer, Dept. of Corrections, Oklahoma</a:t>
            </a:r>
          </a:p>
          <a:p>
            <a:pPr lvl="1">
              <a:buFont typeface="Courier New" pitchFamily="49" charset="0"/>
              <a:buChar char="o"/>
            </a:pPr>
            <a:r>
              <a:rPr lang="en-US" sz="2400" dirty="0" smtClean="0"/>
              <a:t>Captain Mark Smith then Lt</a:t>
            </a:r>
            <a:r>
              <a:rPr lang="en-US" sz="2400" dirty="0"/>
              <a:t>. David Holgerman, </a:t>
            </a:r>
            <a:r>
              <a:rPr lang="en-US" sz="2400" dirty="0" smtClean="0"/>
              <a:t>Division of Parole &amp; Probation, Nevada</a:t>
            </a:r>
          </a:p>
          <a:p>
            <a:pPr lvl="1">
              <a:buFont typeface="Courier New" pitchFamily="49" charset="0"/>
              <a:buChar char="o"/>
            </a:pPr>
            <a:r>
              <a:rPr lang="en-US" sz="2400" dirty="0" smtClean="0"/>
              <a:t>Denise Milano, </a:t>
            </a:r>
            <a:r>
              <a:rPr lang="en-US" sz="2400" dirty="0"/>
              <a:t>Dept. of Corrections, </a:t>
            </a:r>
            <a:r>
              <a:rPr lang="en-US" sz="2400" dirty="0" smtClean="0"/>
              <a:t>California</a:t>
            </a:r>
            <a:endParaRPr lang="en-US" sz="24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3</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124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648200"/>
          </a:xfrm>
        </p:spPr>
        <p:txBody>
          <a:bodyPr>
            <a:normAutofit fontScale="92500" lnSpcReduction="20000"/>
          </a:bodyPr>
          <a:lstStyle/>
          <a:p>
            <a:r>
              <a:rPr lang="en-US" b="1" dirty="0" smtClean="0"/>
              <a:t>Overview </a:t>
            </a:r>
            <a:r>
              <a:rPr lang="en-US" b="1" dirty="0"/>
              <a:t>of </a:t>
            </a:r>
            <a:r>
              <a:rPr lang="en-US" b="1" dirty="0" smtClean="0"/>
              <a:t>new </a:t>
            </a:r>
            <a:r>
              <a:rPr lang="en-US" b="1" dirty="0"/>
              <a:t>contract </a:t>
            </a:r>
            <a:r>
              <a:rPr lang="en-US" b="1" dirty="0" smtClean="0"/>
              <a:t>00212</a:t>
            </a:r>
            <a:r>
              <a:rPr lang="en-US" dirty="0" smtClean="0"/>
              <a:t> </a:t>
            </a:r>
          </a:p>
          <a:p>
            <a:pPr lvl="1">
              <a:buFont typeface="Courier New" pitchFamily="49" charset="0"/>
              <a:buChar char="o"/>
            </a:pPr>
            <a:r>
              <a:rPr lang="en-US" sz="2600" dirty="0" smtClean="0"/>
              <a:t>Initial term is award date thru December </a:t>
            </a:r>
            <a:r>
              <a:rPr lang="en-US" sz="2600" dirty="0"/>
              <a:t>31, </a:t>
            </a:r>
            <a:r>
              <a:rPr lang="en-US" sz="2600" dirty="0" smtClean="0"/>
              <a:t>2016.</a:t>
            </a:r>
          </a:p>
          <a:p>
            <a:pPr lvl="1">
              <a:buFont typeface="Courier New" pitchFamily="49" charset="0"/>
              <a:buChar char="o"/>
            </a:pPr>
            <a:r>
              <a:rPr lang="en-US" sz="2600" dirty="0"/>
              <a:t>Provided electronic monitoring services for </a:t>
            </a:r>
            <a:r>
              <a:rPr lang="en-US" sz="2600" dirty="0" smtClean="0"/>
              <a:t>5 </a:t>
            </a:r>
            <a:r>
              <a:rPr lang="en-US" sz="2600" dirty="0"/>
              <a:t>categories – radio frequency, alcohol </a:t>
            </a:r>
            <a:r>
              <a:rPr lang="en-US" sz="2600" dirty="0" smtClean="0"/>
              <a:t>(home unit and transdermal) and </a:t>
            </a:r>
            <a:r>
              <a:rPr lang="en-US" sz="2600" dirty="0"/>
              <a:t>GPS satellite </a:t>
            </a:r>
            <a:r>
              <a:rPr lang="en-US" sz="2600" dirty="0" smtClean="0"/>
              <a:t>tracking (1 piece and multi-piece systems).</a:t>
            </a:r>
          </a:p>
          <a:p>
            <a:pPr lvl="1">
              <a:buFont typeface="Courier New" pitchFamily="49" charset="0"/>
              <a:buChar char="o"/>
            </a:pPr>
            <a:r>
              <a:rPr lang="en-US" sz="2600" dirty="0"/>
              <a:t>Contracts were awarded to </a:t>
            </a:r>
            <a:r>
              <a:rPr lang="en-US" sz="2600" dirty="0" smtClean="0"/>
              <a:t>3 vendors for each monitoring category offering customers choice of vendor, equipment, monitoring program and price.</a:t>
            </a:r>
          </a:p>
          <a:p>
            <a:pPr lvl="1">
              <a:buFont typeface="Courier New" pitchFamily="49" charset="0"/>
              <a:buChar char="o"/>
            </a:pPr>
            <a:r>
              <a:rPr lang="en-US" sz="2600" dirty="0" smtClean="0"/>
              <a:t>Participating Entities may contact one or more vendors to demonstrate their equipment and propose a customer specific monitoring program within the framework of the contract. </a:t>
            </a:r>
          </a:p>
          <a:p>
            <a:pPr lvl="1">
              <a:buFont typeface="Courier New" pitchFamily="49" charset="0"/>
              <a:buChar char="o"/>
            </a:pPr>
            <a:r>
              <a:rPr lang="en-US" sz="2600" dirty="0" smtClean="0"/>
              <a:t>Estimated initial term usage is $20 million.</a:t>
            </a:r>
            <a:endParaRPr lang="en-US" sz="26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4</a:t>
            </a:fld>
            <a:endParaRPr lang="en-US" sz="1400" dirty="0">
              <a:latin typeface="+mn-lt"/>
            </a:endParaRPr>
          </a:p>
        </p:txBody>
      </p:sp>
      <p:pic>
        <p:nvPicPr>
          <p:cNvPr id="8"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926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lstStyle/>
          <a:p>
            <a:r>
              <a:rPr lang="en-US" b="1" dirty="0" smtClean="0"/>
              <a:t>New RFP Objectives</a:t>
            </a:r>
            <a:r>
              <a:rPr lang="en-US" dirty="0" smtClean="0"/>
              <a:t> </a:t>
            </a:r>
          </a:p>
          <a:p>
            <a:pPr lvl="1">
              <a:buFont typeface="Courier New" pitchFamily="49" charset="0"/>
              <a:buChar char="o"/>
            </a:pPr>
            <a:r>
              <a:rPr lang="en-US" sz="2400" dirty="0" smtClean="0"/>
              <a:t>Optimize </a:t>
            </a:r>
            <a:r>
              <a:rPr lang="en-US" sz="2400" dirty="0"/>
              <a:t>competition by </a:t>
            </a:r>
            <a:r>
              <a:rPr lang="en-US" sz="2400" dirty="0" smtClean="0"/>
              <a:t>category.</a:t>
            </a:r>
          </a:p>
          <a:p>
            <a:pPr lvl="1">
              <a:buFont typeface="Courier New" pitchFamily="49" charset="0"/>
              <a:buChar char="o"/>
            </a:pPr>
            <a:r>
              <a:rPr lang="en-US" sz="2400" dirty="0"/>
              <a:t>Vendor provided equipment and electronic monitoring </a:t>
            </a:r>
            <a:r>
              <a:rPr lang="en-US" sz="2400" dirty="0" smtClean="0"/>
              <a:t>service.</a:t>
            </a:r>
            <a:endParaRPr lang="en-US" sz="2400" dirty="0"/>
          </a:p>
          <a:p>
            <a:pPr lvl="1">
              <a:buFont typeface="Courier New" pitchFamily="49" charset="0"/>
              <a:buChar char="o"/>
            </a:pPr>
            <a:r>
              <a:rPr lang="en-US" sz="2400" dirty="0"/>
              <a:t>Expand from 3 to 5 service categories - add transdermal alcohol, 1 and multi-piece satellite tracking (GPS) </a:t>
            </a:r>
            <a:r>
              <a:rPr lang="en-US" sz="2400" dirty="0" smtClean="0"/>
              <a:t>devices.</a:t>
            </a:r>
            <a:endParaRPr lang="en-US" sz="2400" dirty="0"/>
          </a:p>
          <a:p>
            <a:pPr lvl="1">
              <a:buFont typeface="Courier New" pitchFamily="49" charset="0"/>
              <a:buChar char="o"/>
            </a:pPr>
            <a:r>
              <a:rPr lang="en-US" sz="2400" dirty="0"/>
              <a:t>Include cost and non-cost evaluation </a:t>
            </a:r>
            <a:r>
              <a:rPr lang="en-US" sz="2400" dirty="0" smtClean="0"/>
              <a:t>factors.</a:t>
            </a:r>
            <a:endParaRPr lang="en-US" sz="2400" dirty="0"/>
          </a:p>
          <a:p>
            <a:pPr lvl="1">
              <a:buFont typeface="Courier New" pitchFamily="49" charset="0"/>
              <a:buChar char="o"/>
            </a:pPr>
            <a:r>
              <a:rPr lang="en-US" sz="2400" dirty="0"/>
              <a:t>Allow customer choice through multiple </a:t>
            </a:r>
            <a:r>
              <a:rPr lang="en-US" sz="2400" dirty="0" smtClean="0"/>
              <a:t>awards.</a:t>
            </a:r>
            <a:endParaRPr lang="en-US" sz="2400" dirty="0"/>
          </a:p>
          <a:p>
            <a:pPr lvl="1">
              <a:buFont typeface="Courier New" pitchFamily="49" charset="0"/>
              <a:buChar char="o"/>
            </a:pPr>
            <a:r>
              <a:rPr lang="en-US" sz="2400" dirty="0"/>
              <a:t>Identify base level of equipment/service </a:t>
            </a:r>
            <a:r>
              <a:rPr lang="en-US" sz="2400" dirty="0" smtClean="0"/>
              <a:t>requirement with </a:t>
            </a:r>
            <a:r>
              <a:rPr lang="en-US" sz="2400" dirty="0"/>
              <a:t>available optional </a:t>
            </a:r>
            <a:r>
              <a:rPr lang="en-US" sz="2400" dirty="0" smtClean="0"/>
              <a:t>services.</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5</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850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lstStyle/>
          <a:p>
            <a:r>
              <a:rPr lang="en-US" b="1" dirty="0" smtClean="0"/>
              <a:t>Monitoring Service – </a:t>
            </a:r>
            <a:r>
              <a:rPr lang="en-US" dirty="0" smtClean="0"/>
              <a:t> </a:t>
            </a:r>
          </a:p>
          <a:p>
            <a:pPr lvl="1">
              <a:buFont typeface="Courier New" pitchFamily="49" charset="0"/>
              <a:buChar char="o"/>
            </a:pPr>
            <a:r>
              <a:rPr lang="en-US" sz="2200" b="1" dirty="0" smtClean="0"/>
              <a:t>Radio frequency</a:t>
            </a:r>
            <a:r>
              <a:rPr lang="en-US" sz="2200" dirty="0" smtClean="0"/>
              <a:t> (RF) electronic monitoring service is used for home detention.  The offender wears a vendor-provided body-attached ankle bracelet transmitter that communicates by radio frequency with a home receiver.  The home receiver transmits data to the vendor’s monitoring center by landline telephone of by cellular communication.   Monitoring center reports curfew violations and equipment status alerts to the designated agency officer or program manager by email, text message, or manual voice message pursuant to established protocols.</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6</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85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normAutofit/>
          </a:bodyPr>
          <a:lstStyle/>
          <a:p>
            <a:r>
              <a:rPr lang="en-US" b="1" dirty="0" smtClean="0"/>
              <a:t>Monitoring Service – </a:t>
            </a:r>
            <a:r>
              <a:rPr lang="en-US" dirty="0" smtClean="0"/>
              <a:t> </a:t>
            </a:r>
          </a:p>
          <a:p>
            <a:pPr lvl="1">
              <a:buFont typeface="Courier New" pitchFamily="49" charset="0"/>
              <a:buChar char="o"/>
            </a:pPr>
            <a:r>
              <a:rPr lang="en-US" sz="2200" b="1" dirty="0"/>
              <a:t>Alcohol monitoring </a:t>
            </a:r>
            <a:r>
              <a:rPr lang="en-US" sz="2200" b="1" dirty="0" smtClean="0"/>
              <a:t>service - </a:t>
            </a:r>
            <a:r>
              <a:rPr lang="en-US" sz="2200" dirty="0" smtClean="0"/>
              <a:t> Is performed </a:t>
            </a:r>
            <a:r>
              <a:rPr lang="en-US" sz="2200" dirty="0"/>
              <a:t>through a vendor-provided home breath analysis unit connected by landline or cellular network to the vendor’s monitoring center.  The participant’s identify is confirmed through a voice or imaging recognition system and test results are transmitted to the vendor’s monitoring center by landline of cellular communication.  Test results and equipment status alerts are sent to the designated agency officer or program manager by email, text message, or manual voice message pursuant to established protocols</a:t>
            </a:r>
            <a:r>
              <a:rPr lang="en-US" sz="2200" dirty="0" smtClean="0"/>
              <a:t>.</a:t>
            </a:r>
            <a:endParaRPr lang="en-US" sz="22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7</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2605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lstStyle/>
          <a:p>
            <a:r>
              <a:rPr lang="en-US" b="1" dirty="0" smtClean="0"/>
              <a:t>Monitoring Service – </a:t>
            </a:r>
            <a:r>
              <a:rPr lang="en-US" dirty="0" smtClean="0"/>
              <a:t> </a:t>
            </a:r>
          </a:p>
          <a:p>
            <a:pPr lvl="1">
              <a:buFont typeface="Courier New" pitchFamily="49" charset="0"/>
              <a:buChar char="o"/>
            </a:pPr>
            <a:r>
              <a:rPr lang="en-US" sz="2200" b="1" dirty="0" smtClean="0"/>
              <a:t>Transdermal </a:t>
            </a:r>
            <a:r>
              <a:rPr lang="en-US" sz="2200" b="1" dirty="0"/>
              <a:t>alcohol </a:t>
            </a:r>
            <a:r>
              <a:rPr lang="en-US" sz="2200" b="1" dirty="0" smtClean="0"/>
              <a:t>monitoring – </a:t>
            </a:r>
            <a:r>
              <a:rPr lang="en-US" sz="2200" dirty="0" smtClean="0"/>
              <a:t>Is </a:t>
            </a:r>
            <a:r>
              <a:rPr lang="en-US" sz="2200" dirty="0"/>
              <a:t>performed through a body-attached device that provides </a:t>
            </a:r>
            <a:r>
              <a:rPr lang="en-US" sz="2200" dirty="0" smtClean="0"/>
              <a:t>“</a:t>
            </a:r>
            <a:r>
              <a:rPr lang="en-US" sz="2200" dirty="0"/>
              <a:t>through the skin” continuous alcohol monitoring.  The bracelet transmits data via a wireless radio-frequency (RF) signal to a base station unit where the data is collected, analyzed, and maintained until transmitted by landline or cellular communication to the vendor’s monitoring center.  The supervising authority is notified by email, text message, or manual voice message of any alcohol readings, tamper alerts, or equipment malfunctions so that appropriate action can be taken</a:t>
            </a:r>
            <a:r>
              <a:rPr lang="en-US" sz="2200" dirty="0" smtClean="0"/>
              <a:t>.</a:t>
            </a:r>
            <a:endParaRPr lang="en-US" sz="2200" dirty="0"/>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8</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2605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259" y="381000"/>
            <a:ext cx="8229600" cy="685800"/>
          </a:xfrm>
        </p:spPr>
        <p:txBody>
          <a:bodyPr>
            <a:normAutofit fontScale="90000"/>
          </a:bodyPr>
          <a:lstStyle/>
          <a:p>
            <a:r>
              <a:rPr lang="en-US" sz="2400" dirty="0">
                <a:latin typeface="Arial" pitchFamily="34" charset="0"/>
                <a:cs typeface="Arial" pitchFamily="34" charset="0"/>
              </a:rPr>
              <a:t>Electronic </a:t>
            </a:r>
            <a:r>
              <a:rPr lang="en-US" sz="2400" dirty="0" smtClean="0">
                <a:latin typeface="Arial" pitchFamily="34" charset="0"/>
                <a:cs typeface="Arial" pitchFamily="34" charset="0"/>
              </a:rPr>
              <a:t>Monitoring of Offenders</a:t>
            </a:r>
            <a:br>
              <a:rPr lang="en-US" sz="2400" dirty="0" smtClean="0">
                <a:latin typeface="Arial" pitchFamily="34" charset="0"/>
                <a:cs typeface="Arial" pitchFamily="34" charset="0"/>
              </a:rPr>
            </a:br>
            <a:r>
              <a:rPr lang="en-US" sz="1800" dirty="0" smtClean="0">
                <a:latin typeface="Arial" pitchFamily="34" charset="0"/>
                <a:cs typeface="Arial" pitchFamily="34" charset="0"/>
              </a:rPr>
              <a:t>Lead State - Washington</a:t>
            </a:r>
            <a:endParaRPr lang="en-US" sz="1800" dirty="0"/>
          </a:p>
        </p:txBody>
      </p:sp>
      <p:sp>
        <p:nvSpPr>
          <p:cNvPr id="3" name="Content Placeholder 2"/>
          <p:cNvSpPr>
            <a:spLocks noGrp="1"/>
          </p:cNvSpPr>
          <p:nvPr>
            <p:ph idx="1"/>
          </p:nvPr>
        </p:nvSpPr>
        <p:spPr>
          <a:xfrm>
            <a:off x="382905" y="1295400"/>
            <a:ext cx="8229600" cy="4525963"/>
          </a:xfrm>
        </p:spPr>
        <p:txBody>
          <a:bodyPr>
            <a:normAutofit/>
          </a:bodyPr>
          <a:lstStyle/>
          <a:p>
            <a:r>
              <a:rPr lang="en-US" b="1" dirty="0" smtClean="0"/>
              <a:t>Monitoring Service – </a:t>
            </a:r>
            <a:r>
              <a:rPr lang="en-US" dirty="0" smtClean="0"/>
              <a:t> </a:t>
            </a:r>
          </a:p>
          <a:p>
            <a:pPr lvl="1">
              <a:buFont typeface="Courier New" pitchFamily="49" charset="0"/>
              <a:buChar char="o"/>
            </a:pPr>
            <a:r>
              <a:rPr lang="en-US" sz="2200" b="1" dirty="0" smtClean="0"/>
              <a:t>GPS </a:t>
            </a:r>
            <a:r>
              <a:rPr lang="en-US" sz="2200" b="1" dirty="0"/>
              <a:t>satellite </a:t>
            </a:r>
            <a:r>
              <a:rPr lang="en-US" sz="2200" b="1" dirty="0" smtClean="0"/>
              <a:t>tracking -</a:t>
            </a:r>
            <a:r>
              <a:rPr lang="en-US" sz="2200" dirty="0" smtClean="0"/>
              <a:t> An electronic monitoring program provided </a:t>
            </a:r>
            <a:r>
              <a:rPr lang="en-US" sz="2200" dirty="0"/>
              <a:t>through a body-attached one-piece device or a multi-device system.  In active tracking mode a one-piece device uses GPS to track the offender once per minute and communicates this data to the vendor’s monitoring center every 15 minutes through a cellular communication network.  Monitoring center reports on violations and equipment status alerts are sent to the agency’s designated officer or program manager by email, text message, or manual voice message pursuant to established protocols</a:t>
            </a:r>
            <a:r>
              <a:rPr lang="en-US" sz="2200" dirty="0" smtClean="0"/>
              <a:t>.</a:t>
            </a: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747"/>
            <a:ext cx="1221753" cy="67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txBox="1">
            <a:spLocks noGrp="1"/>
          </p:cNvSpPr>
          <p:nvPr/>
        </p:nvSpPr>
        <p:spPr bwMode="auto">
          <a:xfrm>
            <a:off x="8305800" y="6245225"/>
            <a:ext cx="381000" cy="476250"/>
          </a:xfrm>
          <a:prstGeom prst="rect">
            <a:avLst/>
          </a:prstGeom>
          <a:noFill/>
          <a:ln>
            <a:miter lim="800000"/>
            <a:headEnd/>
            <a:tailEnd/>
          </a:ln>
        </p:spPr>
        <p:txBody>
          <a:bodyPr/>
          <a:lstStyle/>
          <a:p>
            <a:pPr algn="r">
              <a:defRPr/>
            </a:pPr>
            <a:fld id="{A93AD093-E26B-4E8F-A482-B965F6C5E051}" type="slidenum">
              <a:rPr lang="en-US" sz="1400">
                <a:latin typeface="+mn-lt"/>
              </a:rPr>
              <a:pPr algn="r">
                <a:defRPr/>
              </a:pPr>
              <a:t>9</a:t>
            </a:fld>
            <a:endParaRPr lang="en-US" sz="1400" dirty="0">
              <a:latin typeface="+mn-lt"/>
            </a:endParaRPr>
          </a:p>
        </p:txBody>
      </p:sp>
      <p:pic>
        <p:nvPicPr>
          <p:cNvPr id="9" name="Picture 1" descr="Description: 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1301" y="6095999"/>
            <a:ext cx="673165" cy="66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3763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2240</Words>
  <Application>Microsoft Office PowerPoint</Application>
  <PresentationFormat>On-screen Show (4:3)</PresentationFormat>
  <Paragraphs>216</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Electronic Monitoring of Offenders</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Electronic Monitoring of Offenders Lead State - Washington</vt:lpstr>
      <vt:lpstr>Participating Addendum Process</vt:lpstr>
      <vt:lpstr>Eligibility Process</vt:lpstr>
      <vt:lpstr>Who Can Participate?</vt:lpstr>
      <vt:lpstr>Process from Intent to Participate</vt:lpstr>
      <vt:lpstr>Then What?</vt:lpstr>
      <vt:lpstr>Round 2 Participation Process</vt:lpstr>
      <vt:lpstr>Round 2 Details</vt:lpstr>
      <vt:lpstr>Thank You</vt:lpstr>
      <vt:lpstr>Electronic Monitoring of Offenders Lead State - Washington</vt:lpstr>
    </vt:vector>
  </TitlesOfParts>
  <Company>State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Paulson, Robert D. (DES)</dc:creator>
  <cp:lastModifiedBy>Lee Ann Pope</cp:lastModifiedBy>
  <cp:revision>47</cp:revision>
  <cp:lastPrinted>2013-07-10T23:14:22Z</cp:lastPrinted>
  <dcterms:created xsi:type="dcterms:W3CDTF">2013-07-05T18:33:45Z</dcterms:created>
  <dcterms:modified xsi:type="dcterms:W3CDTF">2013-07-18T18:03:45Z</dcterms:modified>
</cp:coreProperties>
</file>